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charts/chart12.xml" ContentType="application/vnd.openxmlformats-officedocument.drawingml.chart+xml"/>
  <Override PartName="/ppt/theme/themeOverride6.xml" ContentType="application/vnd.openxmlformats-officedocument.themeOverride+xml"/>
  <Override PartName="/ppt/charts/chart13.xml" ContentType="application/vnd.openxmlformats-officedocument.drawingml.chart+xml"/>
  <Override PartName="/ppt/theme/themeOverride7.xml" ContentType="application/vnd.openxmlformats-officedocument.themeOverride+xml"/>
  <Override PartName="/ppt/charts/chart14.xml" ContentType="application/vnd.openxmlformats-officedocument.drawingml.chart+xml"/>
  <Override PartName="/ppt/theme/themeOverride8.xml" ContentType="application/vnd.openxmlformats-officedocument.themeOverride+xml"/>
  <Override PartName="/ppt/charts/chart15.xml" ContentType="application/vnd.openxmlformats-officedocument.drawingml.chart+xml"/>
  <Override PartName="/ppt/theme/themeOverride9.xml" ContentType="application/vnd.openxmlformats-officedocument.themeOverr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10.xml" ContentType="application/vnd.openxmlformats-officedocument.themeOverride+xml"/>
  <Override PartName="/ppt/charts/chart18.xml" ContentType="application/vnd.openxmlformats-officedocument.drawingml.chart+xml"/>
  <Override PartName="/ppt/theme/themeOverride11.xml" ContentType="application/vnd.openxmlformats-officedocument.themeOverride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3" r:id="rId2"/>
    <p:sldId id="372" r:id="rId3"/>
    <p:sldId id="373" r:id="rId4"/>
    <p:sldId id="364" r:id="rId5"/>
    <p:sldId id="363" r:id="rId6"/>
    <p:sldId id="368" r:id="rId7"/>
    <p:sldId id="367" r:id="rId8"/>
    <p:sldId id="369" r:id="rId9"/>
    <p:sldId id="370" r:id="rId10"/>
    <p:sldId id="371" r:id="rId11"/>
    <p:sldId id="375" r:id="rId12"/>
    <p:sldId id="3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02" autoAdjust="0"/>
  </p:normalViewPr>
  <p:slideViewPr>
    <p:cSldViewPr>
      <p:cViewPr>
        <p:scale>
          <a:sx n="94" d="100"/>
          <a:sy n="94" d="100"/>
        </p:scale>
        <p:origin x="-870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7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8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9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0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1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="0" dirty="0" smtClean="0"/>
              <a:t>percentage of weekly news coverage</a:t>
            </a:r>
            <a:endParaRPr lang="en-US" sz="2000" b="0" dirty="0"/>
          </a:p>
        </c:rich>
      </c:tx>
      <c:layout>
        <c:manualLayout>
          <c:xMode val="edge"/>
          <c:yMode val="edge"/>
          <c:x val="0.28847222222222224"/>
          <c:y val="1.703971429800783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7053805774278219E-2"/>
          <c:y val="0.11536293619035326"/>
          <c:w val="0.91905730533683294"/>
          <c:h val="0.760094212860370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Trump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32</c:v>
                </c:pt>
                <c:pt idx="1">
                  <c:v>26</c:v>
                </c:pt>
                <c:pt idx="2">
                  <c:v>29</c:v>
                </c:pt>
                <c:pt idx="3">
                  <c:v>32</c:v>
                </c:pt>
                <c:pt idx="4">
                  <c:v>30</c:v>
                </c:pt>
                <c:pt idx="5">
                  <c:v>22</c:v>
                </c:pt>
                <c:pt idx="6">
                  <c:v>19</c:v>
                </c:pt>
                <c:pt idx="7">
                  <c:v>26</c:v>
                </c:pt>
                <c:pt idx="8">
                  <c:v>25</c:v>
                </c:pt>
                <c:pt idx="9">
                  <c:v>29</c:v>
                </c:pt>
                <c:pt idx="10">
                  <c:v>28</c:v>
                </c:pt>
                <c:pt idx="11">
                  <c:v>29</c:v>
                </c:pt>
                <c:pt idx="12">
                  <c:v>33</c:v>
                </c:pt>
                <c:pt idx="13">
                  <c:v>32</c:v>
                </c:pt>
                <c:pt idx="14">
                  <c:v>29</c:v>
                </c:pt>
                <c:pt idx="15">
                  <c:v>28</c:v>
                </c:pt>
                <c:pt idx="16">
                  <c:v>28</c:v>
                </c:pt>
                <c:pt idx="17">
                  <c:v>32</c:v>
                </c:pt>
                <c:pt idx="18">
                  <c:v>31</c:v>
                </c:pt>
                <c:pt idx="19">
                  <c:v>43</c:v>
                </c:pt>
                <c:pt idx="20">
                  <c:v>39</c:v>
                </c:pt>
                <c:pt idx="21">
                  <c:v>38</c:v>
                </c:pt>
                <c:pt idx="22">
                  <c:v>42</c:v>
                </c:pt>
                <c:pt idx="23">
                  <c:v>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Sanders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6</c:v>
                </c:pt>
                <c:pt idx="1">
                  <c:v>12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16</c:v>
                </c:pt>
                <c:pt idx="6">
                  <c:v>20</c:v>
                </c:pt>
                <c:pt idx="7">
                  <c:v>15</c:v>
                </c:pt>
                <c:pt idx="8">
                  <c:v>10</c:v>
                </c:pt>
                <c:pt idx="9">
                  <c:v>11</c:v>
                </c:pt>
                <c:pt idx="10">
                  <c:v>14</c:v>
                </c:pt>
                <c:pt idx="11">
                  <c:v>11</c:v>
                </c:pt>
                <c:pt idx="12">
                  <c:v>10</c:v>
                </c:pt>
                <c:pt idx="13">
                  <c:v>11</c:v>
                </c:pt>
                <c:pt idx="14">
                  <c:v>17</c:v>
                </c:pt>
                <c:pt idx="15">
                  <c:v>18</c:v>
                </c:pt>
                <c:pt idx="16">
                  <c:v>16</c:v>
                </c:pt>
                <c:pt idx="17">
                  <c:v>12</c:v>
                </c:pt>
                <c:pt idx="18">
                  <c:v>11</c:v>
                </c:pt>
                <c:pt idx="19">
                  <c:v>11</c:v>
                </c:pt>
                <c:pt idx="20">
                  <c:v>18</c:v>
                </c:pt>
                <c:pt idx="21">
                  <c:v>20</c:v>
                </c:pt>
                <c:pt idx="22">
                  <c:v>18</c:v>
                </c:pt>
                <c:pt idx="23">
                  <c:v>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Rubio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Sheet1!$D$2:$D$25</c:f>
              <c:numCache>
                <c:formatCode>General</c:formatCode>
                <c:ptCount val="24"/>
                <c:pt idx="0">
                  <c:v>12</c:v>
                </c:pt>
                <c:pt idx="1">
                  <c:v>13</c:v>
                </c:pt>
                <c:pt idx="2">
                  <c:v>15</c:v>
                </c:pt>
                <c:pt idx="3">
                  <c:v>10</c:v>
                </c:pt>
                <c:pt idx="4">
                  <c:v>15</c:v>
                </c:pt>
                <c:pt idx="5">
                  <c:v>18</c:v>
                </c:pt>
                <c:pt idx="6">
                  <c:v>14</c:v>
                </c:pt>
                <c:pt idx="7">
                  <c:v>14</c:v>
                </c:pt>
                <c:pt idx="8">
                  <c:v>20</c:v>
                </c:pt>
                <c:pt idx="9">
                  <c:v>15</c:v>
                </c:pt>
                <c:pt idx="10">
                  <c:v>13</c:v>
                </c:pt>
                <c:pt idx="11">
                  <c:v>14</c:v>
                </c:pt>
                <c:pt idx="12">
                  <c:v>3</c:v>
                </c:pt>
                <c:pt idx="13">
                  <c:v>4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4</c:v>
                </c:pt>
                <c:pt idx="19">
                  <c:v>4</c:v>
                </c:pt>
                <c:pt idx="20">
                  <c:v>2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Kasich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Sheet1!$E$2:$E$25</c:f>
              <c:numCache>
                <c:formatCode>General</c:formatCode>
                <c:ptCount val="24"/>
                <c:pt idx="0">
                  <c:v>4</c:v>
                </c:pt>
                <c:pt idx="1">
                  <c:v>3</c:v>
                </c:pt>
                <c:pt idx="2">
                  <c:v>7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8</c:v>
                </c:pt>
                <c:pt idx="10">
                  <c:v>8</c:v>
                </c:pt>
                <c:pt idx="11">
                  <c:v>14</c:v>
                </c:pt>
                <c:pt idx="12">
                  <c:v>10</c:v>
                </c:pt>
                <c:pt idx="13">
                  <c:v>12</c:v>
                </c:pt>
                <c:pt idx="14">
                  <c:v>8</c:v>
                </c:pt>
                <c:pt idx="15">
                  <c:v>9</c:v>
                </c:pt>
                <c:pt idx="16">
                  <c:v>12</c:v>
                </c:pt>
                <c:pt idx="17">
                  <c:v>11</c:v>
                </c:pt>
                <c:pt idx="18">
                  <c:v>10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Cruz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Sheet1!$F$2:$F$25</c:f>
              <c:numCache>
                <c:formatCode>General</c:formatCode>
                <c:ptCount val="24"/>
                <c:pt idx="0">
                  <c:v>17</c:v>
                </c:pt>
                <c:pt idx="1">
                  <c:v>19</c:v>
                </c:pt>
                <c:pt idx="2">
                  <c:v>23</c:v>
                </c:pt>
                <c:pt idx="3">
                  <c:v>24</c:v>
                </c:pt>
                <c:pt idx="4">
                  <c:v>22</c:v>
                </c:pt>
                <c:pt idx="5">
                  <c:v>18</c:v>
                </c:pt>
                <c:pt idx="6">
                  <c:v>14</c:v>
                </c:pt>
                <c:pt idx="7">
                  <c:v>18</c:v>
                </c:pt>
                <c:pt idx="8">
                  <c:v>18</c:v>
                </c:pt>
                <c:pt idx="9">
                  <c:v>15</c:v>
                </c:pt>
                <c:pt idx="10">
                  <c:v>14</c:v>
                </c:pt>
                <c:pt idx="11">
                  <c:v>16</c:v>
                </c:pt>
                <c:pt idx="12">
                  <c:v>21</c:v>
                </c:pt>
                <c:pt idx="13">
                  <c:v>18</c:v>
                </c:pt>
                <c:pt idx="14">
                  <c:v>20</c:v>
                </c:pt>
                <c:pt idx="15">
                  <c:v>19</c:v>
                </c:pt>
                <c:pt idx="16">
                  <c:v>19</c:v>
                </c:pt>
                <c:pt idx="17">
                  <c:v>19</c:v>
                </c:pt>
                <c:pt idx="18">
                  <c:v>19</c:v>
                </c:pt>
                <c:pt idx="19">
                  <c:v>7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Clinton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Sheet1!$G$2:$G$25</c:f>
              <c:numCache>
                <c:formatCode>General</c:formatCode>
                <c:ptCount val="24"/>
                <c:pt idx="0">
                  <c:v>28</c:v>
                </c:pt>
                <c:pt idx="1">
                  <c:v>23</c:v>
                </c:pt>
                <c:pt idx="2">
                  <c:v>15</c:v>
                </c:pt>
                <c:pt idx="3">
                  <c:v>17</c:v>
                </c:pt>
                <c:pt idx="4">
                  <c:v>16</c:v>
                </c:pt>
                <c:pt idx="5">
                  <c:v>19</c:v>
                </c:pt>
                <c:pt idx="6">
                  <c:v>21</c:v>
                </c:pt>
                <c:pt idx="7">
                  <c:v>18</c:v>
                </c:pt>
                <c:pt idx="8">
                  <c:v>13</c:v>
                </c:pt>
                <c:pt idx="9">
                  <c:v>19</c:v>
                </c:pt>
                <c:pt idx="10">
                  <c:v>20</c:v>
                </c:pt>
                <c:pt idx="11">
                  <c:v>17</c:v>
                </c:pt>
                <c:pt idx="12">
                  <c:v>20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21</c:v>
                </c:pt>
                <c:pt idx="17">
                  <c:v>21</c:v>
                </c:pt>
                <c:pt idx="18">
                  <c:v>22</c:v>
                </c:pt>
                <c:pt idx="19">
                  <c:v>30</c:v>
                </c:pt>
                <c:pt idx="20">
                  <c:v>31</c:v>
                </c:pt>
                <c:pt idx="21">
                  <c:v>32</c:v>
                </c:pt>
                <c:pt idx="22">
                  <c:v>33</c:v>
                </c:pt>
                <c:pt idx="23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192704"/>
        <c:axId val="215194240"/>
      </c:lineChart>
      <c:catAx>
        <c:axId val="21519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15194240"/>
        <c:crosses val="autoZero"/>
        <c:auto val="1"/>
        <c:lblAlgn val="ctr"/>
        <c:lblOffset val="100"/>
        <c:noMultiLvlLbl val="0"/>
      </c:catAx>
      <c:valAx>
        <c:axId val="215194240"/>
        <c:scaling>
          <c:orientation val="minMax"/>
          <c:max val="45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215192704"/>
        <c:crosses val="autoZero"/>
        <c:crossBetween val="between"/>
        <c:majorUnit val="1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Sanders</c:v>
                </c:pt>
                <c:pt idx="1">
                  <c:v>Clinton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1730560"/>
        <c:axId val="271732096"/>
      </c:barChart>
      <c:catAx>
        <c:axId val="2717305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1732096"/>
        <c:crosses val="autoZero"/>
        <c:auto val="1"/>
        <c:lblAlgn val="ctr"/>
        <c:lblOffset val="100"/>
        <c:noMultiLvlLbl val="0"/>
      </c:catAx>
      <c:valAx>
        <c:axId val="271732096"/>
        <c:scaling>
          <c:orientation val="minMax"/>
          <c:max val="6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271730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9.6424254572180009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46%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Sanders</c:v>
                </c:pt>
                <c:pt idx="1">
                  <c:v>Clinton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Sanders</c:v>
                </c:pt>
                <c:pt idx="1">
                  <c:v>Clinton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54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1794560"/>
        <c:axId val="271796096"/>
      </c:barChart>
      <c:catAx>
        <c:axId val="271794560"/>
        <c:scaling>
          <c:orientation val="minMax"/>
        </c:scaling>
        <c:delete val="0"/>
        <c:axPos val="l"/>
        <c:majorTickMark val="none"/>
        <c:minorTickMark val="none"/>
        <c:tickLblPos val="nextTo"/>
        <c:crossAx val="271796096"/>
        <c:crosses val="autoZero"/>
        <c:auto val="1"/>
        <c:lblAlgn val="ctr"/>
        <c:lblOffset val="100"/>
        <c:noMultiLvlLbl val="0"/>
      </c:catAx>
      <c:valAx>
        <c:axId val="271796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179456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18%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31%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Kasich</c:v>
                </c:pt>
                <c:pt idx="1">
                  <c:v>Cruz</c:v>
                </c:pt>
                <c:pt idx="2">
                  <c:v>Trump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</c:v>
                </c:pt>
                <c:pt idx="1">
                  <c:v>31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1855616"/>
        <c:axId val="271857152"/>
      </c:barChart>
      <c:catAx>
        <c:axId val="2718556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1857152"/>
        <c:crosses val="autoZero"/>
        <c:auto val="1"/>
        <c:lblAlgn val="ctr"/>
        <c:lblOffset val="100"/>
        <c:noMultiLvlLbl val="0"/>
      </c:catAx>
      <c:valAx>
        <c:axId val="271857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1855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Kasich</c:v>
                </c:pt>
                <c:pt idx="1">
                  <c:v>Cruz</c:v>
                </c:pt>
                <c:pt idx="2">
                  <c:v>Trump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65</c:v>
                </c:pt>
                <c:pt idx="1">
                  <c:v>61</c:v>
                </c:pt>
                <c:pt idx="2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35%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39%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Kasich</c:v>
                </c:pt>
                <c:pt idx="1">
                  <c:v>Cruz</c:v>
                </c:pt>
                <c:pt idx="2">
                  <c:v>Trump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35</c:v>
                </c:pt>
                <c:pt idx="1">
                  <c:v>39</c:v>
                </c:pt>
                <c:pt idx="2">
                  <c:v>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1898880"/>
        <c:axId val="273297408"/>
      </c:barChart>
      <c:catAx>
        <c:axId val="27189888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3297408"/>
        <c:crosses val="autoZero"/>
        <c:auto val="1"/>
        <c:lblAlgn val="ctr"/>
        <c:lblOffset val="100"/>
        <c:noMultiLvlLbl val="0"/>
      </c:catAx>
      <c:valAx>
        <c:axId val="273297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18988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39%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Sanders</c:v>
                </c:pt>
                <c:pt idx="1">
                  <c:v>Clinton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</c:v>
                </c:pt>
                <c:pt idx="1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3315712"/>
        <c:axId val="273317248"/>
      </c:barChart>
      <c:catAx>
        <c:axId val="2733157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3317248"/>
        <c:crosses val="autoZero"/>
        <c:auto val="1"/>
        <c:lblAlgn val="ctr"/>
        <c:lblOffset val="100"/>
        <c:noMultiLvlLbl val="0"/>
      </c:catAx>
      <c:valAx>
        <c:axId val="273317248"/>
        <c:scaling>
          <c:orientation val="minMax"/>
          <c:max val="7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273315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Sanders</c:v>
                </c:pt>
                <c:pt idx="1">
                  <c:v>Clinton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</c:v>
                </c:pt>
                <c:pt idx="1">
                  <c:v>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Sanders</c:v>
                </c:pt>
                <c:pt idx="1">
                  <c:v>Clinton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46</c:v>
                </c:pt>
                <c:pt idx="1">
                  <c:v>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3670528"/>
        <c:axId val="273672064"/>
      </c:barChart>
      <c:catAx>
        <c:axId val="2736705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3672064"/>
        <c:crosses val="autoZero"/>
        <c:auto val="1"/>
        <c:lblAlgn val="ctr"/>
        <c:lblOffset val="100"/>
        <c:noMultiLvlLbl val="0"/>
      </c:catAx>
      <c:valAx>
        <c:axId val="273672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367052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positive news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5432098765432098E-3"/>
                  <c:y val="-2.244826128715590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975308641975308E-2"/>
                  <c:y val="-3.92844572525228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16049382716049E-3"/>
                  <c:y val="6.4538751200573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Opening contests</c:v>
                </c:pt>
                <c:pt idx="1">
                  <c:v>Super Tuesday</c:v>
                </c:pt>
                <c:pt idx="2">
                  <c:v>Middle stage</c:v>
                </c:pt>
                <c:pt idx="3">
                  <c:v>Final month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</c:v>
                </c:pt>
                <c:pt idx="1">
                  <c:v>53</c:v>
                </c:pt>
                <c:pt idx="2">
                  <c:v>46</c:v>
                </c:pt>
                <c:pt idx="3">
                  <c:v>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 news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5432098765432098E-3"/>
                  <c:y val="2.24482612871559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975308641975308E-2"/>
                  <c:y val="5.61206532178897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6.4538751200573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Opening contests</c:v>
                </c:pt>
                <c:pt idx="1">
                  <c:v>Super Tuesday</c:v>
                </c:pt>
                <c:pt idx="2">
                  <c:v>Middle stage</c:v>
                </c:pt>
                <c:pt idx="3">
                  <c:v>Final month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43</c:v>
                </c:pt>
                <c:pt idx="1">
                  <c:v>47</c:v>
                </c:pt>
                <c:pt idx="2">
                  <c:v>54</c:v>
                </c:pt>
                <c:pt idx="3">
                  <c:v>61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3392768"/>
        <c:axId val="273394304"/>
      </c:lineChart>
      <c:catAx>
        <c:axId val="273392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3394304"/>
        <c:crosses val="autoZero"/>
        <c:auto val="1"/>
        <c:lblAlgn val="ctr"/>
        <c:lblOffset val="100"/>
        <c:noMultiLvlLbl val="0"/>
      </c:catAx>
      <c:valAx>
        <c:axId val="273394304"/>
        <c:scaling>
          <c:orientation val="minMax"/>
          <c:max val="65"/>
          <c:min val="35"/>
        </c:scaling>
        <c:delete val="1"/>
        <c:axPos val="l"/>
        <c:numFmt formatCode="General" sourceLinked="1"/>
        <c:majorTickMark val="out"/>
        <c:minorTickMark val="none"/>
        <c:tickLblPos val="nextTo"/>
        <c:crossAx val="273392768"/>
        <c:crosses val="autoZero"/>
        <c:crossBetween val="between"/>
      </c:valAx>
    </c:plotArea>
    <c:legend>
      <c:legendPos val="t"/>
      <c:layout/>
      <c:overlay val="0"/>
      <c:spPr>
        <a:ln w="57150"/>
      </c:spPr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20%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37%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Sanders</c:v>
                </c:pt>
                <c:pt idx="1">
                  <c:v>Clinton</c:v>
                </c:pt>
                <c:pt idx="2">
                  <c:v>Trump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37</c:v>
                </c:pt>
                <c:pt idx="2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3547264"/>
        <c:axId val="273548800"/>
      </c:barChart>
      <c:catAx>
        <c:axId val="2735472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3548800"/>
        <c:crosses val="autoZero"/>
        <c:auto val="1"/>
        <c:lblAlgn val="ctr"/>
        <c:lblOffset val="100"/>
        <c:noMultiLvlLbl val="0"/>
      </c:catAx>
      <c:valAx>
        <c:axId val="273548800"/>
        <c:scaling>
          <c:orientation val="minMax"/>
          <c:max val="5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273547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Sanders</c:v>
                </c:pt>
                <c:pt idx="1">
                  <c:v>Clinton</c:v>
                </c:pt>
                <c:pt idx="2">
                  <c:v>Trump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</c:v>
                </c:pt>
                <c:pt idx="1">
                  <c:v>51</c:v>
                </c:pt>
                <c:pt idx="2">
                  <c:v>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39%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Sanders</c:v>
                </c:pt>
                <c:pt idx="1">
                  <c:v>Clinton</c:v>
                </c:pt>
                <c:pt idx="2">
                  <c:v>Trump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46</c:v>
                </c:pt>
                <c:pt idx="1">
                  <c:v>49</c:v>
                </c:pt>
                <c:pt idx="2">
                  <c:v>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3594624"/>
        <c:axId val="273609472"/>
      </c:barChart>
      <c:catAx>
        <c:axId val="27359462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73609472"/>
        <c:crosses val="autoZero"/>
        <c:auto val="1"/>
        <c:lblAlgn val="ctr"/>
        <c:lblOffset val="100"/>
        <c:noMultiLvlLbl val="0"/>
      </c:catAx>
      <c:valAx>
        <c:axId val="273609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7359462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percentage of coverage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Competitive game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dLbl>
              <c:idx val="0"/>
              <c:layout>
                <c:manualLayout>
                  <c:x val="-6.1728395061728392E-3"/>
                  <c:y val="-4.20904899134173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234567901234566E-2"/>
                  <c:y val="-4.48965225743117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975308641975308E-2"/>
                  <c:y val="-4.20904899134173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Opening contests</c:v>
                </c:pt>
                <c:pt idx="1">
                  <c:v>Super Tuesday</c:v>
                </c:pt>
                <c:pt idx="2">
                  <c:v>Middle Stage</c:v>
                </c:pt>
                <c:pt idx="3">
                  <c:v>Final Month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71</c:v>
                </c:pt>
                <c:pt idx="2">
                  <c:v>57</c:v>
                </c:pt>
                <c:pt idx="3">
                  <c:v>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Substantive content</c:v>
                </c:pt>
              </c:strCache>
            </c:strRef>
          </c:tx>
          <c:spPr>
            <a:ln w="5715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1728395061728392E-3"/>
                  <c:y val="-6.17327185396787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234567901234566E-2"/>
                  <c:y val="-4.48965225743118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234567901234566E-2"/>
                  <c:y val="-4.48965225743117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Opening contests</c:v>
                </c:pt>
                <c:pt idx="1">
                  <c:v>Super Tuesday</c:v>
                </c:pt>
                <c:pt idx="2">
                  <c:v>Middle Stage</c:v>
                </c:pt>
                <c:pt idx="3">
                  <c:v>Final Month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12</c:v>
                </c:pt>
                <c:pt idx="3">
                  <c:v>16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4900736"/>
        <c:axId val="214902272"/>
      </c:lineChart>
      <c:catAx>
        <c:axId val="2149007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14902272"/>
        <c:crosses val="autoZero"/>
        <c:auto val="1"/>
        <c:lblAlgn val="ctr"/>
        <c:lblOffset val="100"/>
        <c:noMultiLvlLbl val="0"/>
      </c:catAx>
      <c:valAx>
        <c:axId val="214902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4900736"/>
        <c:crosses val="autoZero"/>
        <c:crossBetween val="between"/>
      </c:valAx>
    </c:plotArea>
    <c:legend>
      <c:legendPos val="t"/>
      <c:layout/>
      <c:overlay val="0"/>
      <c:spPr>
        <a:ln w="38100"/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 dirty="0" smtClean="0"/>
              <a:t>tone of coverage</a:t>
            </a:r>
            <a:endParaRPr lang="en-US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122812773403324"/>
          <c:y val="0.21920793431143823"/>
          <c:w val="0.85562372411781862"/>
          <c:h val="0.744313641096933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Kasich</c:v>
                </c:pt>
                <c:pt idx="1">
                  <c:v>Rubio</c:v>
                </c:pt>
                <c:pt idx="2">
                  <c:v>Cruz</c:v>
                </c:pt>
                <c:pt idx="3">
                  <c:v>Trump</c:v>
                </c:pt>
                <c:pt idx="5">
                  <c:v>Clinton</c:v>
                </c:pt>
                <c:pt idx="6">
                  <c:v>Sanders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59</c:v>
                </c:pt>
                <c:pt idx="1">
                  <c:v>56</c:v>
                </c:pt>
                <c:pt idx="2">
                  <c:v>51</c:v>
                </c:pt>
                <c:pt idx="3">
                  <c:v>51</c:v>
                </c:pt>
                <c:pt idx="5">
                  <c:v>53</c:v>
                </c:pt>
                <c:pt idx="6">
                  <c:v>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49%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Kasich</c:v>
                </c:pt>
                <c:pt idx="1">
                  <c:v>Rubio</c:v>
                </c:pt>
                <c:pt idx="2">
                  <c:v>Cruz</c:v>
                </c:pt>
                <c:pt idx="3">
                  <c:v>Trump</c:v>
                </c:pt>
                <c:pt idx="5">
                  <c:v>Clinton</c:v>
                </c:pt>
                <c:pt idx="6">
                  <c:v>Sanders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41</c:v>
                </c:pt>
                <c:pt idx="1">
                  <c:v>44</c:v>
                </c:pt>
                <c:pt idx="2">
                  <c:v>49</c:v>
                </c:pt>
                <c:pt idx="3">
                  <c:v>49</c:v>
                </c:pt>
                <c:pt idx="5">
                  <c:v>47</c:v>
                </c:pt>
                <c:pt idx="6">
                  <c:v>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2172160"/>
        <c:axId val="252173696"/>
      </c:barChart>
      <c:catAx>
        <c:axId val="25217216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52173696"/>
        <c:crosses val="autoZero"/>
        <c:auto val="1"/>
        <c:lblAlgn val="ctr"/>
        <c:lblOffset val="100"/>
        <c:noMultiLvlLbl val="0"/>
      </c:catAx>
      <c:valAx>
        <c:axId val="252173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217216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 dirty="0"/>
              <a:t>percentage of coverage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coverage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11%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/>
                      <a:t>33%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smtClean="0"/>
                      <a:t>56%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Substantive concerns</c:v>
                </c:pt>
                <c:pt idx="1">
                  <c:v>Campaign process</c:v>
                </c:pt>
                <c:pt idx="2">
                  <c:v>Competitive game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33</c:v>
                </c:pt>
                <c:pt idx="2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311680"/>
        <c:axId val="258313216"/>
      </c:barChart>
      <c:catAx>
        <c:axId val="2583116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58313216"/>
        <c:crosses val="autoZero"/>
        <c:auto val="1"/>
        <c:lblAlgn val="ctr"/>
        <c:lblOffset val="100"/>
        <c:noMultiLvlLbl val="0"/>
      </c:catAx>
      <c:valAx>
        <c:axId val="258313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8311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10%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25%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28%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3.2141418190726671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37%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Kasich</c:v>
                </c:pt>
                <c:pt idx="1">
                  <c:v>Rubio</c:v>
                </c:pt>
                <c:pt idx="2">
                  <c:v>Cruz</c:v>
                </c:pt>
                <c:pt idx="3">
                  <c:v>Trump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28</c:v>
                </c:pt>
                <c:pt idx="3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359296"/>
        <c:axId val="258360832"/>
      </c:barChart>
      <c:catAx>
        <c:axId val="258359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58360832"/>
        <c:crosses val="autoZero"/>
        <c:auto val="1"/>
        <c:lblAlgn val="ctr"/>
        <c:lblOffset val="100"/>
        <c:noMultiLvlLbl val="0"/>
      </c:catAx>
      <c:valAx>
        <c:axId val="258360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8359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Kasich</c:v>
                </c:pt>
                <c:pt idx="1">
                  <c:v>Rubio</c:v>
                </c:pt>
                <c:pt idx="2">
                  <c:v>Cruz</c:v>
                </c:pt>
                <c:pt idx="3">
                  <c:v>Trump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</c:v>
                </c:pt>
                <c:pt idx="1">
                  <c:v>61</c:v>
                </c:pt>
                <c:pt idx="2">
                  <c:v>45</c:v>
                </c:pt>
                <c:pt idx="3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39%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Kasich</c:v>
                </c:pt>
                <c:pt idx="1">
                  <c:v>Rubio</c:v>
                </c:pt>
                <c:pt idx="2">
                  <c:v>Cruz</c:v>
                </c:pt>
                <c:pt idx="3">
                  <c:v>Trump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41</c:v>
                </c:pt>
                <c:pt idx="1">
                  <c:v>39</c:v>
                </c:pt>
                <c:pt idx="2">
                  <c:v>55</c:v>
                </c:pt>
                <c:pt idx="3">
                  <c:v>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8386176"/>
        <c:axId val="258392064"/>
      </c:barChart>
      <c:catAx>
        <c:axId val="25838617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58392064"/>
        <c:crosses val="autoZero"/>
        <c:auto val="1"/>
        <c:lblAlgn val="ctr"/>
        <c:lblOffset val="100"/>
        <c:noMultiLvlLbl val="0"/>
      </c:catAx>
      <c:valAx>
        <c:axId val="258392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83861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Sanders</c:v>
                </c:pt>
                <c:pt idx="1">
                  <c:v>Clinton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4238976"/>
        <c:axId val="264240512"/>
      </c:barChart>
      <c:catAx>
        <c:axId val="2642389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64240512"/>
        <c:crosses val="autoZero"/>
        <c:auto val="1"/>
        <c:lblAlgn val="ctr"/>
        <c:lblOffset val="100"/>
        <c:noMultiLvlLbl val="0"/>
      </c:catAx>
      <c:valAx>
        <c:axId val="264240512"/>
        <c:scaling>
          <c:orientation val="minMax"/>
          <c:max val="6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264238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426551453260016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56%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Sanders</c:v>
                </c:pt>
                <c:pt idx="1">
                  <c:v>Clinton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</c:v>
                </c:pt>
                <c:pt idx="1">
                  <c:v>56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Sanders</c:v>
                </c:pt>
                <c:pt idx="1">
                  <c:v>Clinton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59</c:v>
                </c:pt>
                <c:pt idx="1">
                  <c:v>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68890496"/>
        <c:axId val="268892032"/>
      </c:barChart>
      <c:catAx>
        <c:axId val="2688904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68892032"/>
        <c:crosses val="autoZero"/>
        <c:auto val="1"/>
        <c:lblAlgn val="ctr"/>
        <c:lblOffset val="100"/>
        <c:noMultiLvlLbl val="0"/>
      </c:catAx>
      <c:valAx>
        <c:axId val="268892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889049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82182413293639"/>
          <c:y val="2.8927276371654001E-2"/>
          <c:w val="0.73760057700285231"/>
          <c:h val="0.929288879980401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12%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22%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22%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Kasich</c:v>
                </c:pt>
                <c:pt idx="1">
                  <c:v>Rubio</c:v>
                </c:pt>
                <c:pt idx="2">
                  <c:v>Cruz</c:v>
                </c:pt>
                <c:pt idx="3">
                  <c:v>Trump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22</c:v>
                </c:pt>
                <c:pt idx="2">
                  <c:v>22</c:v>
                </c:pt>
                <c:pt idx="3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8914688"/>
        <c:axId val="268916224"/>
      </c:barChart>
      <c:catAx>
        <c:axId val="2689146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68916224"/>
        <c:crosses val="autoZero"/>
        <c:auto val="1"/>
        <c:lblAlgn val="ctr"/>
        <c:lblOffset val="100"/>
        <c:noMultiLvlLbl val="0"/>
      </c:catAx>
      <c:valAx>
        <c:axId val="268916224"/>
        <c:scaling>
          <c:orientation val="minMax"/>
          <c:max val="5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268914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421838177532234E-3"/>
                  <c:y val="-3.2141418190726671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66%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Kasich</c:v>
                </c:pt>
                <c:pt idx="1">
                  <c:v>Rubio</c:v>
                </c:pt>
                <c:pt idx="2">
                  <c:v>Cruz</c:v>
                </c:pt>
                <c:pt idx="3">
                  <c:v>Trump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66</c:v>
                </c:pt>
                <c:pt idx="2">
                  <c:v>50</c:v>
                </c:pt>
                <c:pt idx="3">
                  <c:v>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40%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34%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53%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Kasich</c:v>
                </c:pt>
                <c:pt idx="1">
                  <c:v>Rubio</c:v>
                </c:pt>
                <c:pt idx="2">
                  <c:v>Cruz</c:v>
                </c:pt>
                <c:pt idx="3">
                  <c:v>Trump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</c:v>
                </c:pt>
                <c:pt idx="1">
                  <c:v>34</c:v>
                </c:pt>
                <c:pt idx="2">
                  <c:v>50</c:v>
                </c:pt>
                <c:pt idx="3">
                  <c:v>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69039872"/>
        <c:axId val="269062144"/>
      </c:barChart>
      <c:catAx>
        <c:axId val="26903987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69062144"/>
        <c:crosses val="autoZero"/>
        <c:auto val="1"/>
        <c:lblAlgn val="ctr"/>
        <c:lblOffset val="100"/>
        <c:noMultiLvlLbl val="0"/>
      </c:catAx>
      <c:valAx>
        <c:axId val="2690621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903987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0.37037</cdr:x>
      <cdr:y>0.29508</cdr:y>
    </cdr:from>
    <cdr:to>
      <cdr:x>0.48148</cdr:x>
      <cdr:y>0.54098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0" y="1371599"/>
          <a:ext cx="9144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Trump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0.65741</cdr:x>
      <cdr:y>0.42623</cdr:y>
    </cdr:from>
    <cdr:to>
      <cdr:x>0.76852</cdr:x>
      <cdr:y>0.67213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10200" y="1981199"/>
          <a:ext cx="9144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Clinton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0.16667</cdr:x>
      <cdr:y>0.37705</cdr:y>
    </cdr:from>
    <cdr:to>
      <cdr:x>0.27778</cdr:x>
      <cdr:y>0.63934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71600" y="1752599"/>
          <a:ext cx="9144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Cruz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0.84259</cdr:x>
      <cdr:y>0.44262</cdr:y>
    </cdr:from>
    <cdr:to>
      <cdr:x>0.9537</cdr:x>
      <cdr:y>0.70492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934200" y="2057399"/>
          <a:ext cx="9144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Sanders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0.2037</cdr:x>
      <cdr:y>0.68852</cdr:y>
    </cdr:from>
    <cdr:to>
      <cdr:x>0.31481</cdr:x>
      <cdr:y>0.95082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76400" y="3200399"/>
          <a:ext cx="914400" cy="1219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Kasich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0.61111</cdr:x>
      <cdr:y>0.77049</cdr:y>
    </cdr:from>
    <cdr:to>
      <cdr:x>0.72222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029200" y="3581399"/>
          <a:ext cx="9144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0.62037</cdr:x>
      <cdr:y>0.7377</cdr:y>
    </cdr:from>
    <cdr:to>
      <cdr:x>0.73148</cdr:x>
      <cdr:y>0.98361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05400" y="3428999"/>
          <a:ext cx="9144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Rubio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0.4537</cdr:x>
      <cdr:y>0.34426</cdr:y>
    </cdr:from>
    <cdr:to>
      <cdr:x>0.475</cdr:x>
      <cdr:y>0.39344</cdr:y>
    </cdr:to>
    <cdr:cxnSp macro="">
      <cdr:nvCxnSpPr>
        <cdr:cNvPr id="10" name="Straight Arrow Connector 9"/>
        <cdr:cNvCxnSpPr/>
      </cdr:nvCxnSpPr>
      <cdr:spPr>
        <a:xfrm xmlns:a="http://schemas.openxmlformats.org/drawingml/2006/main">
          <a:off x="3733801" y="1600199"/>
          <a:ext cx="175258" cy="2286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</cdr:x>
      <cdr:y>0.45902</cdr:y>
    </cdr:from>
    <cdr:to>
      <cdr:x>0.77778</cdr:x>
      <cdr:y>0.47541</cdr:y>
    </cdr:to>
    <cdr:cxnSp macro="">
      <cdr:nvCxnSpPr>
        <cdr:cNvPr id="12" name="Straight Arrow Connector 11"/>
        <cdr:cNvCxnSpPr/>
      </cdr:nvCxnSpPr>
      <cdr:spPr>
        <a:xfrm xmlns:a="http://schemas.openxmlformats.org/drawingml/2006/main">
          <a:off x="6172200" y="2133599"/>
          <a:ext cx="228600" cy="762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0.21296</cdr:x>
      <cdr:y>0.42623</cdr:y>
    </cdr:from>
    <cdr:to>
      <cdr:x>0.21296</cdr:x>
      <cdr:y>0.47541</cdr:y>
    </cdr:to>
    <cdr:cxnSp macro="">
      <cdr:nvCxnSpPr>
        <cdr:cNvPr id="20" name="Straight Arrow Connector 19"/>
        <cdr:cNvCxnSpPr/>
      </cdr:nvCxnSpPr>
      <cdr:spPr>
        <a:xfrm xmlns:a="http://schemas.openxmlformats.org/drawingml/2006/main">
          <a:off x="1752600" y="1981199"/>
          <a:ext cx="0" cy="2286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0.90741</cdr:x>
      <cdr:y>0.4918</cdr:y>
    </cdr:from>
    <cdr:to>
      <cdr:x>0.90741</cdr:x>
      <cdr:y>0.54098</cdr:y>
    </cdr:to>
    <cdr:cxnSp macro="">
      <cdr:nvCxnSpPr>
        <cdr:cNvPr id="23" name="Straight Arrow Connector 22"/>
        <cdr:cNvCxnSpPr/>
      </cdr:nvCxnSpPr>
      <cdr:spPr>
        <a:xfrm xmlns:a="http://schemas.openxmlformats.org/drawingml/2006/main">
          <a:off x="7467600" y="2285999"/>
          <a:ext cx="0" cy="2286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</cdr:x>
      <cdr:y>0.7377</cdr:y>
    </cdr:from>
    <cdr:to>
      <cdr:x>0.25926</cdr:x>
      <cdr:y>0.78689</cdr:y>
    </cdr:to>
    <cdr:cxnSp macro="">
      <cdr:nvCxnSpPr>
        <cdr:cNvPr id="26" name="Straight Arrow Connector 25"/>
        <cdr:cNvCxnSpPr/>
      </cdr:nvCxnSpPr>
      <cdr:spPr>
        <a:xfrm xmlns:a="http://schemas.openxmlformats.org/drawingml/2006/main">
          <a:off x="2057400" y="3428999"/>
          <a:ext cx="76200" cy="2286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0.64815</cdr:x>
      <cdr:y>0.78689</cdr:y>
    </cdr:from>
    <cdr:to>
      <cdr:x>0.64815</cdr:x>
      <cdr:y>0.83607</cdr:y>
    </cdr:to>
    <cdr:cxnSp macro="">
      <cdr:nvCxnSpPr>
        <cdr:cNvPr id="29" name="Straight Arrow Connector 28"/>
        <cdr:cNvCxnSpPr/>
      </cdr:nvCxnSpPr>
      <cdr:spPr>
        <a:xfrm xmlns:a="http://schemas.openxmlformats.org/drawingml/2006/main">
          <a:off x="5334000" y="3657599"/>
          <a:ext cx="0" cy="2286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ADAA7-DD00-47AA-BEBF-99EACC40D10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F103B-15B8-4295-A6C2-9050271C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B6A4-4FF2-4472-A9DB-EB6069C7E29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2E2-AC65-43FE-9226-E205A54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7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B6A4-4FF2-4472-A9DB-EB6069C7E29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2E2-AC65-43FE-9226-E205A54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0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B6A4-4FF2-4472-A9DB-EB6069C7E29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2E2-AC65-43FE-9226-E205A54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0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B6A4-4FF2-4472-A9DB-EB6069C7E29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2E2-AC65-43FE-9226-E205A54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4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B6A4-4FF2-4472-A9DB-EB6069C7E29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2E2-AC65-43FE-9226-E205A54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3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B6A4-4FF2-4472-A9DB-EB6069C7E29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2E2-AC65-43FE-9226-E205A54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1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B6A4-4FF2-4472-A9DB-EB6069C7E29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2E2-AC65-43FE-9226-E205A54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B6A4-4FF2-4472-A9DB-EB6069C7E29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2E2-AC65-43FE-9226-E205A54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4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B6A4-4FF2-4472-A9DB-EB6069C7E29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2E2-AC65-43FE-9226-E205A54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2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B6A4-4FF2-4472-A9DB-EB6069C7E29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2E2-AC65-43FE-9226-E205A54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2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B6A4-4FF2-4472-A9DB-EB6069C7E29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2E2-AC65-43FE-9226-E205A54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8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BB6A4-4FF2-4472-A9DB-EB6069C7E29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032E2-AC65-43FE-9226-E205A54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1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Figure 1. Candidates’ News Coverage, Week by Week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110167"/>
              </p:ext>
            </p:extLst>
          </p:nvPr>
        </p:nvGraphicFramePr>
        <p:xfrm>
          <a:off x="314960" y="1143000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5473988"/>
            <a:ext cx="8427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    </a:t>
            </a:r>
            <a:r>
              <a:rPr lang="en-US" sz="1200" dirty="0" smtClean="0">
                <a:solidFill>
                  <a:prstClr val="black"/>
                </a:solidFill>
              </a:rPr>
              <a:t>Source</a:t>
            </a:r>
            <a:r>
              <a:rPr lang="en-US" sz="1200" dirty="0" smtClean="0">
                <a:solidFill>
                  <a:prstClr val="black"/>
                </a:solidFill>
              </a:rPr>
              <a:t>: Media Tenor.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1" y="5181600"/>
            <a:ext cx="1086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Week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172200"/>
            <a:ext cx="9169400" cy="685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79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Figure 10. Trend in Tone of Trump’s News Coverage</a:t>
            </a:r>
            <a:endParaRPr lang="en-US" sz="32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115932"/>
              </p:ext>
            </p:extLst>
          </p:nvPr>
        </p:nvGraphicFramePr>
        <p:xfrm>
          <a:off x="457200" y="1600201"/>
          <a:ext cx="8229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334000"/>
            <a:ext cx="1508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Source: Media </a:t>
            </a:r>
            <a:r>
              <a:rPr lang="en-US" sz="1200" dirty="0" smtClean="0">
                <a:solidFill>
                  <a:prstClr val="black"/>
                </a:solidFill>
              </a:rPr>
              <a:t>Tenor </a:t>
            </a:r>
            <a:endParaRPr lang="en-US" sz="1200" dirty="0">
              <a:solidFill>
                <a:prstClr val="black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172200"/>
            <a:ext cx="9169400" cy="685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181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</a:rPr>
              <a:t>Figure </a:t>
            </a:r>
            <a:r>
              <a:rPr lang="en-US" sz="2800" b="1" dirty="0" smtClean="0">
                <a:solidFill>
                  <a:prstClr val="black"/>
                </a:solidFill>
              </a:rPr>
              <a:t>11. Candidate Coverage—Final Month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Proportion of Coverage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7498906"/>
              </p:ext>
            </p:extLst>
          </p:nvPr>
        </p:nvGraphicFramePr>
        <p:xfrm>
          <a:off x="457200" y="2174875"/>
          <a:ext cx="4040188" cy="346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Tone of Coverage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42139121"/>
              </p:ext>
            </p:extLst>
          </p:nvPr>
        </p:nvGraphicFramePr>
        <p:xfrm>
          <a:off x="4645025" y="2174875"/>
          <a:ext cx="4041775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5562600"/>
            <a:ext cx="2909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Source: Media Tenor, weeks </a:t>
            </a:r>
            <a:r>
              <a:rPr lang="en-US" sz="1200" dirty="0" smtClean="0">
                <a:solidFill>
                  <a:prstClr val="black"/>
                </a:solidFill>
              </a:rPr>
              <a:t>20-24 </a:t>
            </a:r>
            <a:r>
              <a:rPr lang="en-US" sz="1200" dirty="0">
                <a:solidFill>
                  <a:prstClr val="black"/>
                </a:solidFill>
              </a:rPr>
              <a:t>of 2016.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172200"/>
            <a:ext cx="9169400" cy="685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819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Figure 12. Trend in Election News Topics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538418"/>
              </p:ext>
            </p:extLst>
          </p:nvPr>
        </p:nvGraphicFramePr>
        <p:xfrm>
          <a:off x="457200" y="1600201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486400"/>
            <a:ext cx="1531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Media </a:t>
            </a:r>
            <a:r>
              <a:rPr lang="en-US" sz="1200" dirty="0" smtClean="0"/>
              <a:t>Tenor. </a:t>
            </a:r>
            <a:endParaRPr lang="en-US" sz="1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172200"/>
            <a:ext cx="9169400" cy="685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564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</a:rPr>
              <a:t>Figure 2. Tone of Candidates’ News Coverage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934047"/>
              </p:ext>
            </p:extLst>
          </p:nvPr>
        </p:nvGraphicFramePr>
        <p:xfrm>
          <a:off x="457200" y="1219201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334000"/>
            <a:ext cx="7470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</a:rPr>
              <a:t>Source: Media Tenor.  Based on weekly averages, January 1-June 7, </a:t>
            </a:r>
            <a:r>
              <a:rPr lang="en-US" sz="1200" dirty="0" smtClean="0">
                <a:solidFill>
                  <a:prstClr val="black"/>
                </a:solidFill>
              </a:rPr>
              <a:t>2016. Averages for Cruz, Rubio, and Kasich based 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</a:rPr>
              <a:t>on period when they were active candidates.</a:t>
            </a:r>
            <a:endParaRPr lang="en-US" sz="1200" dirty="0">
              <a:solidFill>
                <a:prstClr val="black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172200"/>
            <a:ext cx="9169400" cy="685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9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Figure 3. Coverage Topics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407457"/>
              </p:ext>
            </p:extLst>
          </p:nvPr>
        </p:nvGraphicFramePr>
        <p:xfrm>
          <a:off x="457200" y="1600201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172200"/>
            <a:ext cx="9169400" cy="685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075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</a:rPr>
              <a:t>Figure </a:t>
            </a:r>
            <a:r>
              <a:rPr lang="en-US" sz="2800" b="1" dirty="0" smtClean="0">
                <a:solidFill>
                  <a:prstClr val="black"/>
                </a:solidFill>
              </a:rPr>
              <a:t>4. </a:t>
            </a:r>
            <a:r>
              <a:rPr lang="en-US" sz="2800" b="1" dirty="0">
                <a:solidFill>
                  <a:prstClr val="black"/>
                </a:solidFill>
              </a:rPr>
              <a:t>Republican </a:t>
            </a:r>
            <a:r>
              <a:rPr lang="en-US" sz="2800" b="1" dirty="0" smtClean="0">
                <a:solidFill>
                  <a:prstClr val="black"/>
                </a:solidFill>
              </a:rPr>
              <a:t>Candidate Coverage—Initial Contests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Proportion of Republican Coverage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9649311"/>
              </p:ext>
            </p:extLst>
          </p:nvPr>
        </p:nvGraphicFramePr>
        <p:xfrm>
          <a:off x="601478" y="2133600"/>
          <a:ext cx="4040188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Tone of Coverage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30752658"/>
              </p:ext>
            </p:extLst>
          </p:nvPr>
        </p:nvGraphicFramePr>
        <p:xfrm>
          <a:off x="4645025" y="2174875"/>
          <a:ext cx="4041775" cy="346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5410200"/>
            <a:ext cx="2752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Source: Media Tenor, weeks 5-9 of 2016.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172200"/>
            <a:ext cx="9169400" cy="685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436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</a:rPr>
              <a:t>Figure </a:t>
            </a:r>
            <a:r>
              <a:rPr lang="en-US" sz="2800" b="1" dirty="0" smtClean="0">
                <a:solidFill>
                  <a:prstClr val="black"/>
                </a:solidFill>
              </a:rPr>
              <a:t>5. Democratic Candidate Coverage—Initial Contests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Proportion of Democratic Coverage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4738918"/>
              </p:ext>
            </p:extLst>
          </p:nvPr>
        </p:nvGraphicFramePr>
        <p:xfrm>
          <a:off x="457200" y="2174875"/>
          <a:ext cx="4040188" cy="346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Tone of Coverage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75057296"/>
              </p:ext>
            </p:extLst>
          </p:nvPr>
        </p:nvGraphicFramePr>
        <p:xfrm>
          <a:off x="4645025" y="2174875"/>
          <a:ext cx="4041775" cy="338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5486400"/>
            <a:ext cx="2752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Media Tenor, weeks 5-9 of 2016.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172200"/>
            <a:ext cx="9169400" cy="685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4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Figure </a:t>
            </a:r>
            <a:r>
              <a:rPr lang="en-US" sz="2400" b="1" dirty="0" smtClean="0">
                <a:solidFill>
                  <a:prstClr val="black"/>
                </a:solidFill>
              </a:rPr>
              <a:t>6. </a:t>
            </a:r>
            <a:r>
              <a:rPr lang="en-US" sz="2400" b="1" dirty="0">
                <a:solidFill>
                  <a:prstClr val="black"/>
                </a:solidFill>
              </a:rPr>
              <a:t>Republican </a:t>
            </a:r>
            <a:r>
              <a:rPr lang="en-US" sz="2400" b="1" dirty="0" smtClean="0">
                <a:solidFill>
                  <a:prstClr val="black"/>
                </a:solidFill>
              </a:rPr>
              <a:t>Candidate Coverage—Super Tuesday Period</a:t>
            </a:r>
            <a:endParaRPr lang="en-US" sz="2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Proportion of Republican Coverage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7766735"/>
              </p:ext>
            </p:extLst>
          </p:nvPr>
        </p:nvGraphicFramePr>
        <p:xfrm>
          <a:off x="457200" y="2174875"/>
          <a:ext cx="4040188" cy="354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Tone of Coverage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66361325"/>
              </p:ext>
            </p:extLst>
          </p:nvPr>
        </p:nvGraphicFramePr>
        <p:xfrm>
          <a:off x="4645025" y="2174875"/>
          <a:ext cx="4041775" cy="338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5562600"/>
            <a:ext cx="2909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Source: Media Tenor, weeks </a:t>
            </a:r>
            <a:r>
              <a:rPr lang="en-US" sz="1200" dirty="0" smtClean="0">
                <a:solidFill>
                  <a:prstClr val="black"/>
                </a:solidFill>
              </a:rPr>
              <a:t>10-11 </a:t>
            </a:r>
            <a:r>
              <a:rPr lang="en-US" sz="1200" dirty="0">
                <a:solidFill>
                  <a:prstClr val="black"/>
                </a:solidFill>
              </a:rPr>
              <a:t>of 2016.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172200"/>
            <a:ext cx="9169400" cy="685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37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Figure </a:t>
            </a:r>
            <a:r>
              <a:rPr lang="en-US" sz="2400" b="1" dirty="0" smtClean="0">
                <a:solidFill>
                  <a:prstClr val="black"/>
                </a:solidFill>
              </a:rPr>
              <a:t>7. Democratic Candidate Coverage—Super Tuesday Period</a:t>
            </a:r>
            <a:endParaRPr lang="en-US" sz="2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Proportion of Democratic Coverage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2489096"/>
              </p:ext>
            </p:extLst>
          </p:nvPr>
        </p:nvGraphicFramePr>
        <p:xfrm>
          <a:off x="457200" y="2174875"/>
          <a:ext cx="4040188" cy="346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Tone of Coverage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94248875"/>
              </p:ext>
            </p:extLst>
          </p:nvPr>
        </p:nvGraphicFramePr>
        <p:xfrm>
          <a:off x="4645025" y="2174875"/>
          <a:ext cx="4041775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5562600"/>
            <a:ext cx="2909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Media Tenor, weeks </a:t>
            </a:r>
            <a:r>
              <a:rPr lang="en-US" sz="1200" dirty="0" smtClean="0"/>
              <a:t>10-11 </a:t>
            </a:r>
            <a:r>
              <a:rPr lang="en-US" sz="1200" dirty="0"/>
              <a:t>of 2016.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172200"/>
            <a:ext cx="9169400" cy="685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22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</a:rPr>
              <a:t>Figure </a:t>
            </a:r>
            <a:r>
              <a:rPr lang="en-US" sz="2800" b="1" dirty="0" smtClean="0">
                <a:solidFill>
                  <a:prstClr val="black"/>
                </a:solidFill>
              </a:rPr>
              <a:t>8. </a:t>
            </a:r>
            <a:r>
              <a:rPr lang="en-US" sz="2800" b="1" dirty="0">
                <a:solidFill>
                  <a:prstClr val="black"/>
                </a:solidFill>
              </a:rPr>
              <a:t>Republican </a:t>
            </a:r>
            <a:r>
              <a:rPr lang="en-US" sz="2800" b="1" dirty="0" smtClean="0">
                <a:solidFill>
                  <a:prstClr val="black"/>
                </a:solidFill>
              </a:rPr>
              <a:t>Candidate </a:t>
            </a:r>
            <a:r>
              <a:rPr lang="en-US" sz="2800" b="1" dirty="0">
                <a:solidFill>
                  <a:prstClr val="black"/>
                </a:solidFill>
              </a:rPr>
              <a:t>Coverage—Middle Stage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Proportion of Republican Coverage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7029708"/>
              </p:ext>
            </p:extLst>
          </p:nvPr>
        </p:nvGraphicFramePr>
        <p:xfrm>
          <a:off x="457200" y="2174875"/>
          <a:ext cx="4040188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Tone of Coverage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1246645"/>
              </p:ext>
            </p:extLst>
          </p:nvPr>
        </p:nvGraphicFramePr>
        <p:xfrm>
          <a:off x="4648200" y="2209800"/>
          <a:ext cx="4041775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5410200"/>
            <a:ext cx="2836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Source: Media Tenor, weeks </a:t>
            </a:r>
            <a:r>
              <a:rPr lang="en-US" sz="1200" dirty="0" smtClean="0">
                <a:solidFill>
                  <a:prstClr val="black"/>
                </a:solidFill>
              </a:rPr>
              <a:t>12-19 </a:t>
            </a:r>
            <a:r>
              <a:rPr lang="en-US" sz="1200" dirty="0">
                <a:solidFill>
                  <a:prstClr val="black"/>
                </a:solidFill>
              </a:rPr>
              <a:t>of 2016</a:t>
            </a:r>
            <a:endParaRPr lang="en-US" sz="12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172200"/>
            <a:ext cx="9169400" cy="685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918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</a:rPr>
              <a:t>Figure </a:t>
            </a:r>
            <a:r>
              <a:rPr lang="en-US" sz="2800" b="1" dirty="0" smtClean="0">
                <a:solidFill>
                  <a:prstClr val="black"/>
                </a:solidFill>
              </a:rPr>
              <a:t>9. Democratic Candidate Coverage—Middle Stage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Proportion of Democratic Coverage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97525241"/>
              </p:ext>
            </p:extLst>
          </p:nvPr>
        </p:nvGraphicFramePr>
        <p:xfrm>
          <a:off x="457200" y="2174875"/>
          <a:ext cx="4040188" cy="346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Tone of Coverage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66989688"/>
              </p:ext>
            </p:extLst>
          </p:nvPr>
        </p:nvGraphicFramePr>
        <p:xfrm>
          <a:off x="4645025" y="2174875"/>
          <a:ext cx="4041775" cy="338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5486400"/>
            <a:ext cx="2836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</a:rPr>
              <a:t>Source: Media Tenor, weeks 12-19 of 2016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6172200"/>
            <a:ext cx="9169400" cy="685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02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46542</TotalTime>
  <Words>460</Words>
  <Application>Microsoft Office PowerPoint</Application>
  <PresentationFormat>On-screen Show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Figure 1. Candidates’ News Coverage, Week by Week</vt:lpstr>
      <vt:lpstr>Figure 2. Tone of Candidates’ News Coverage</vt:lpstr>
      <vt:lpstr>Figure 3. Coverage Topics</vt:lpstr>
      <vt:lpstr>Figure 4. Republican Candidate Coverage—Initial Contests</vt:lpstr>
      <vt:lpstr>Figure 5. Democratic Candidate Coverage—Initial Contests</vt:lpstr>
      <vt:lpstr>Figure 6. Republican Candidate Coverage—Super Tuesday Period</vt:lpstr>
      <vt:lpstr>Figure 7. Democratic Candidate Coverage—Super Tuesday Period</vt:lpstr>
      <vt:lpstr>Figure 8. Republican Candidate Coverage—Middle Stage</vt:lpstr>
      <vt:lpstr>Figure 9. Democratic Candidate Coverage—Middle Stage</vt:lpstr>
      <vt:lpstr>Figure 10. Trend in Tone of Trump’s News Coverage</vt:lpstr>
      <vt:lpstr>Figure 11. Candidate Coverage—Final Month</vt:lpstr>
      <vt:lpstr>Figure 12. Trend in Election News Topics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111</cp:revision>
  <dcterms:created xsi:type="dcterms:W3CDTF">2016-06-18T10:49:28Z</dcterms:created>
  <dcterms:modified xsi:type="dcterms:W3CDTF">2016-10-19T22:42:21Z</dcterms:modified>
</cp:coreProperties>
</file>