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9" r:id="rId2"/>
    <p:sldId id="311" r:id="rId3"/>
    <p:sldId id="312" r:id="rId4"/>
    <p:sldId id="313" r:id="rId5"/>
    <p:sldId id="314" r:id="rId6"/>
    <p:sldId id="315" r:id="rId7"/>
    <p:sldId id="316" r:id="rId8"/>
    <p:sldId id="320" r:id="rId9"/>
    <p:sldId id="321" r:id="rId10"/>
    <p:sldId id="291" r:id="rId11"/>
    <p:sldId id="298" r:id="rId12"/>
    <p:sldId id="299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10" r:id="rId22"/>
    <p:sldId id="283" r:id="rId2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47" autoAdjust="0"/>
    <p:restoredTop sz="64472" autoAdjust="0"/>
  </p:normalViewPr>
  <p:slideViewPr>
    <p:cSldViewPr>
      <p:cViewPr varScale="1">
        <p:scale>
          <a:sx n="56" d="100"/>
          <a:sy n="56" d="100"/>
        </p:scale>
        <p:origin x="1819" y="38"/>
      </p:cViewPr>
      <p:guideLst>
        <p:guide orient="horz" pos="624"/>
        <p:guide pos="576"/>
      </p:guideLst>
    </p:cSldViewPr>
  </p:slideViewPr>
  <p:outlineViewPr>
    <p:cViewPr>
      <p:scale>
        <a:sx n="33" d="100"/>
        <a:sy n="33" d="100"/>
      </p:scale>
      <p:origin x="0" y="8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4"/>
    </p:cViewPr>
  </p:sorterViewPr>
  <p:notesViewPr>
    <p:cSldViewPr>
      <p:cViewPr varScale="1">
        <p:scale>
          <a:sx n="65" d="100"/>
          <a:sy n="65" d="100"/>
        </p:scale>
        <p:origin x="3130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01cl\NIW\DATA\INVEST\PDE\2018BM\Output\Tables\AAGR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01cl\NIW\DATA\INVEST\PDE\2018BM\Output\Tables\AAGR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01cl\NIW\DATA\INVEST\PDE\2018BM\Output\Tables\AAGR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01cl\NIW\DATA\INVEST\PDE\2018BM\Output\Tables\AAGR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>
                <a:effectLst/>
              </a:rPr>
              <a:t>U.S. Import of "Other Automatic Data Processing Machines"  believed to contain non-traditional servers and server components . </a:t>
            </a:r>
            <a:endParaRPr lang="en-US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'Import of HSCODE8471500150'!$AB$6</c:f>
              <c:strCache>
                <c:ptCount val="1"/>
                <c:pt idx="0">
                  <c:v>GLOBAL 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'Import of HSCODE8471500150'!$AC$5:$AM$5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'Import of HSCODE8471500150'!$AC$6:$AM$6</c:f>
              <c:numCache>
                <c:formatCode>#,##0</c:formatCode>
                <c:ptCount val="11"/>
                <c:pt idx="0">
                  <c:v>8627</c:v>
                </c:pt>
                <c:pt idx="1">
                  <c:v>7986</c:v>
                </c:pt>
                <c:pt idx="2">
                  <c:v>9494</c:v>
                </c:pt>
                <c:pt idx="3">
                  <c:v>14064</c:v>
                </c:pt>
                <c:pt idx="4">
                  <c:v>15025</c:v>
                </c:pt>
                <c:pt idx="5">
                  <c:v>15139</c:v>
                </c:pt>
                <c:pt idx="6">
                  <c:v>15259</c:v>
                </c:pt>
                <c:pt idx="7">
                  <c:v>14744</c:v>
                </c:pt>
                <c:pt idx="8">
                  <c:v>17836</c:v>
                </c:pt>
                <c:pt idx="9">
                  <c:v>19630</c:v>
                </c:pt>
                <c:pt idx="10">
                  <c:v>23420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48-4B2A-BDA1-828244920DCD}"/>
            </c:ext>
          </c:extLst>
        </c:ser>
        <c:ser>
          <c:idx val="1"/>
          <c:order val="1"/>
          <c:tx>
            <c:strRef>
              <c:f>'Import of HSCODE8471500150'!$AB$8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'Import of HSCODE8471500150'!$AC$5:$AM$5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'Import of HSCODE8471500150'!$AC$8:$AM$8</c:f>
              <c:numCache>
                <c:formatCode>#,##0</c:formatCode>
                <c:ptCount val="11"/>
                <c:pt idx="0">
                  <c:v>3869</c:v>
                </c:pt>
                <c:pt idx="1">
                  <c:v>3762</c:v>
                </c:pt>
                <c:pt idx="2">
                  <c:v>5537</c:v>
                </c:pt>
                <c:pt idx="3">
                  <c:v>9252</c:v>
                </c:pt>
                <c:pt idx="4">
                  <c:v>10504</c:v>
                </c:pt>
                <c:pt idx="5">
                  <c:v>11060</c:v>
                </c:pt>
                <c:pt idx="6">
                  <c:v>11196</c:v>
                </c:pt>
                <c:pt idx="7">
                  <c:v>10604</c:v>
                </c:pt>
                <c:pt idx="8">
                  <c:v>13446</c:v>
                </c:pt>
                <c:pt idx="9">
                  <c:v>15165</c:v>
                </c:pt>
                <c:pt idx="10">
                  <c:v>17487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48-4B2A-BDA1-828244920DCD}"/>
            </c:ext>
          </c:extLst>
        </c:ser>
        <c:ser>
          <c:idx val="2"/>
          <c:order val="2"/>
          <c:tx>
            <c:strRef>
              <c:f>'Import of HSCODE8471500150'!$AB$9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'Import of HSCODE8471500150'!$AC$5:$AM$5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'Import of HSCODE8471500150'!$AC$9:$AM$9</c:f>
              <c:numCache>
                <c:formatCode>#,##0</c:formatCode>
                <c:ptCount val="11"/>
                <c:pt idx="0">
                  <c:v>3225</c:v>
                </c:pt>
                <c:pt idx="1">
                  <c:v>2832</c:v>
                </c:pt>
                <c:pt idx="2">
                  <c:v>2934</c:v>
                </c:pt>
                <c:pt idx="3">
                  <c:v>3751</c:v>
                </c:pt>
                <c:pt idx="4">
                  <c:v>3377</c:v>
                </c:pt>
                <c:pt idx="5">
                  <c:v>2845</c:v>
                </c:pt>
                <c:pt idx="6">
                  <c:v>2792</c:v>
                </c:pt>
                <c:pt idx="7">
                  <c:v>2901</c:v>
                </c:pt>
                <c:pt idx="8">
                  <c:v>3230</c:v>
                </c:pt>
                <c:pt idx="9">
                  <c:v>3254</c:v>
                </c:pt>
                <c:pt idx="10">
                  <c:v>4416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48-4B2A-BDA1-828244920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028168"/>
        <c:axId val="596027512"/>
      </c:lineChart>
      <c:catAx>
        <c:axId val="59602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027512"/>
        <c:crosses val="autoZero"/>
        <c:auto val="1"/>
        <c:lblAlgn val="ctr"/>
        <c:lblOffset val="100"/>
        <c:noMultiLvlLbl val="0"/>
      </c:catAx>
      <c:valAx>
        <c:axId val="596027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02816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0.3498672498921940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800" dirty="0"/>
                    <a:t>Billions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>
                <a:effectLst/>
              </a:rPr>
              <a:t>U.S. Imports of "Other Automatic Data Processing Machines"  believed to include custom servers and server components. </a:t>
            </a:r>
            <a:endParaRPr lang="en-US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'Import of HSCODE8471500150'!$AB$6</c:f>
              <c:strCache>
                <c:ptCount val="1"/>
                <c:pt idx="0">
                  <c:v>GLOBAL 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'Import of HSCODE8471500150'!$AC$5:$AM$5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'Import of HSCODE8471500150'!$AC$6:$AM$6</c:f>
              <c:numCache>
                <c:formatCode>#,##0</c:formatCode>
                <c:ptCount val="11"/>
                <c:pt idx="0">
                  <c:v>8627</c:v>
                </c:pt>
                <c:pt idx="1">
                  <c:v>7986</c:v>
                </c:pt>
                <c:pt idx="2">
                  <c:v>9494</c:v>
                </c:pt>
                <c:pt idx="3">
                  <c:v>14064</c:v>
                </c:pt>
                <c:pt idx="4">
                  <c:v>15025</c:v>
                </c:pt>
                <c:pt idx="5">
                  <c:v>15139</c:v>
                </c:pt>
                <c:pt idx="6">
                  <c:v>15259</c:v>
                </c:pt>
                <c:pt idx="7">
                  <c:v>14744</c:v>
                </c:pt>
                <c:pt idx="8">
                  <c:v>17836</c:v>
                </c:pt>
                <c:pt idx="9">
                  <c:v>19630</c:v>
                </c:pt>
                <c:pt idx="10">
                  <c:v>23420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48-4B2A-BDA1-828244920DCD}"/>
            </c:ext>
          </c:extLst>
        </c:ser>
        <c:ser>
          <c:idx val="1"/>
          <c:order val="1"/>
          <c:tx>
            <c:strRef>
              <c:f>'Import of HSCODE8471500150'!$AB$8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'Import of HSCODE8471500150'!$AC$5:$AM$5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'Import of HSCODE8471500150'!$AC$8:$AM$8</c:f>
              <c:numCache>
                <c:formatCode>#,##0</c:formatCode>
                <c:ptCount val="11"/>
                <c:pt idx="0">
                  <c:v>3869</c:v>
                </c:pt>
                <c:pt idx="1">
                  <c:v>3762</c:v>
                </c:pt>
                <c:pt idx="2">
                  <c:v>5537</c:v>
                </c:pt>
                <c:pt idx="3">
                  <c:v>9252</c:v>
                </c:pt>
                <c:pt idx="4">
                  <c:v>10504</c:v>
                </c:pt>
                <c:pt idx="5">
                  <c:v>11060</c:v>
                </c:pt>
                <c:pt idx="6">
                  <c:v>11196</c:v>
                </c:pt>
                <c:pt idx="7">
                  <c:v>10604</c:v>
                </c:pt>
                <c:pt idx="8">
                  <c:v>13446</c:v>
                </c:pt>
                <c:pt idx="9">
                  <c:v>15165</c:v>
                </c:pt>
                <c:pt idx="10">
                  <c:v>17487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48-4B2A-BDA1-828244920DCD}"/>
            </c:ext>
          </c:extLst>
        </c:ser>
        <c:ser>
          <c:idx val="2"/>
          <c:order val="2"/>
          <c:tx>
            <c:strRef>
              <c:f>'Import of HSCODE8471500150'!$AB$9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'Import of HSCODE8471500150'!$AC$5:$AM$5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'Import of HSCODE8471500150'!$AC$9:$AM$9</c:f>
              <c:numCache>
                <c:formatCode>#,##0</c:formatCode>
                <c:ptCount val="11"/>
                <c:pt idx="0">
                  <c:v>3225</c:v>
                </c:pt>
                <c:pt idx="1">
                  <c:v>2832</c:v>
                </c:pt>
                <c:pt idx="2">
                  <c:v>2934</c:v>
                </c:pt>
                <c:pt idx="3">
                  <c:v>3751</c:v>
                </c:pt>
                <c:pt idx="4">
                  <c:v>3377</c:v>
                </c:pt>
                <c:pt idx="5">
                  <c:v>2845</c:v>
                </c:pt>
                <c:pt idx="6">
                  <c:v>2792</c:v>
                </c:pt>
                <c:pt idx="7">
                  <c:v>2901</c:v>
                </c:pt>
                <c:pt idx="8">
                  <c:v>3230</c:v>
                </c:pt>
                <c:pt idx="9">
                  <c:v>3254</c:v>
                </c:pt>
                <c:pt idx="10">
                  <c:v>4416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48-4B2A-BDA1-828244920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028168"/>
        <c:axId val="596027512"/>
      </c:lineChart>
      <c:catAx>
        <c:axId val="59602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027512"/>
        <c:crosses val="autoZero"/>
        <c:auto val="1"/>
        <c:lblAlgn val="ctr"/>
        <c:lblOffset val="100"/>
        <c:noMultiLvlLbl val="0"/>
      </c:catAx>
      <c:valAx>
        <c:axId val="596027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02816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0.3498672498921940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800" dirty="0"/>
                    <a:t>Billions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PFI</a:t>
            </a:r>
            <a:r>
              <a:rPr lang="en-US" sz="1800" baseline="0"/>
              <a:t> Processors</a:t>
            </a:r>
            <a:endParaRPr lang="en-US" sz="1800"/>
          </a:p>
        </c:rich>
      </c:tx>
      <c:layout>
        <c:manualLayout>
          <c:xMode val="edge"/>
          <c:yMode val="edge"/>
          <c:x val="0.43444444444444441"/>
          <c:y val="1.6287748513742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63028579760862"/>
          <c:y val="0.10489790140150645"/>
          <c:w val="0.88548082531350247"/>
          <c:h val="0.75138612943065941"/>
        </c:manualLayout>
      </c:layout>
      <c:lineChart>
        <c:grouping val="standard"/>
        <c:varyColors val="0"/>
        <c:ser>
          <c:idx val="0"/>
          <c:order val="0"/>
          <c:tx>
            <c:strRef>
              <c:f>IPEQPublished!$A$9</c:f>
              <c:strCache>
                <c:ptCount val="1"/>
                <c:pt idx="0">
                  <c:v>Processors(IPACP101)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IPEQPublished!$C$2:$N$2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IPEQPublished!$C$9:$N$9</c:f>
              <c:numCache>
                <c:formatCode>#,##0.00</c:formatCode>
                <c:ptCount val="12"/>
                <c:pt idx="0">
                  <c:v>19411.613000000001</c:v>
                </c:pt>
                <c:pt idx="1">
                  <c:v>15594.8</c:v>
                </c:pt>
                <c:pt idx="2">
                  <c:v>15595.977000000001</c:v>
                </c:pt>
                <c:pt idx="3">
                  <c:v>14338.404</c:v>
                </c:pt>
                <c:pt idx="4">
                  <c:v>10448.776</c:v>
                </c:pt>
                <c:pt idx="5">
                  <c:v>13873.666999999999</c:v>
                </c:pt>
                <c:pt idx="6">
                  <c:v>10523.713</c:v>
                </c:pt>
                <c:pt idx="7">
                  <c:v>10631.007</c:v>
                </c:pt>
                <c:pt idx="8">
                  <c:v>12970.143</c:v>
                </c:pt>
                <c:pt idx="9">
                  <c:v>13001.965</c:v>
                </c:pt>
                <c:pt idx="10">
                  <c:v>9144.9699999999993</c:v>
                </c:pt>
                <c:pt idx="11">
                  <c:v>10339.76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E6-40F1-B158-386D7B8918D4}"/>
            </c:ext>
          </c:extLst>
        </c:ser>
        <c:ser>
          <c:idx val="1"/>
          <c:order val="1"/>
          <c:tx>
            <c:strRef>
              <c:f>IPEQPublished!$A$40</c:f>
              <c:strCache>
                <c:ptCount val="1"/>
                <c:pt idx="0">
                  <c:v>Revised Processors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IPEQPublished!$C$2:$N$2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IPEQPublished!$C$40:$N$40</c:f>
              <c:numCache>
                <c:formatCode>General</c:formatCode>
                <c:ptCount val="12"/>
                <c:pt idx="0">
                  <c:v>19411.613000000001</c:v>
                </c:pt>
                <c:pt idx="1">
                  <c:v>15594.8</c:v>
                </c:pt>
                <c:pt idx="2">
                  <c:v>16354.816580000001</c:v>
                </c:pt>
                <c:pt idx="3">
                  <c:v>16129.93771</c:v>
                </c:pt>
                <c:pt idx="4">
                  <c:v>13509.7065</c:v>
                </c:pt>
                <c:pt idx="5">
                  <c:v>19042.849699999999</c:v>
                </c:pt>
                <c:pt idx="6">
                  <c:v>17767.20289</c:v>
                </c:pt>
                <c:pt idx="7">
                  <c:v>19274.2222</c:v>
                </c:pt>
                <c:pt idx="8">
                  <c:v>22993.929990000001</c:v>
                </c:pt>
                <c:pt idx="9">
                  <c:v>23785.579519999999</c:v>
                </c:pt>
                <c:pt idx="10">
                  <c:v>17068.825349999999</c:v>
                </c:pt>
                <c:pt idx="11">
                  <c:v>19998.780859999999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E6-40F1-B158-386D7B891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7248448"/>
        <c:axId val="667251400"/>
      </c:lineChart>
      <c:catAx>
        <c:axId val="66724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251400"/>
        <c:crosses val="autoZero"/>
        <c:auto val="1"/>
        <c:lblAlgn val="ctr"/>
        <c:lblOffset val="100"/>
        <c:noMultiLvlLbl val="0"/>
      </c:catAx>
      <c:valAx>
        <c:axId val="667251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24844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6.1728395061728392E-3"/>
                <c:y val="0.404438933663980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2000" dirty="0"/>
                    <a:t>Billions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PFI IT Equipment</a:t>
            </a:r>
            <a:br>
              <a:rPr lang="en-US"/>
            </a:br>
            <a:r>
              <a:rPr lang="en-US" sz="1200"/>
              <a:t>Current Dollar Investment in Communication and Computers and Peripheral Equipment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IPEQPublished!$A$48</c:f>
              <c:strCache>
                <c:ptCount val="1"/>
                <c:pt idx="0">
                  <c:v>Published PFI 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IPEQPublished!$D$47:$N$47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IPEQPublished!$D$48:$N$48</c:f>
              <c:numCache>
                <c:formatCode>_(* #,##0_);_(* \(#,##0\);_(* "-"??_);_(@_)</c:formatCode>
                <c:ptCount val="11"/>
                <c:pt idx="0">
                  <c:v>163459.59999999998</c:v>
                </c:pt>
                <c:pt idx="1">
                  <c:v>160485.321</c:v>
                </c:pt>
                <c:pt idx="2">
                  <c:v>166409.973</c:v>
                </c:pt>
                <c:pt idx="3">
                  <c:v>166516.05099999998</c:v>
                </c:pt>
                <c:pt idx="4">
                  <c:v>182365.72899999999</c:v>
                </c:pt>
                <c:pt idx="5">
                  <c:v>193894.326</c:v>
                </c:pt>
                <c:pt idx="6">
                  <c:v>179377.02799999999</c:v>
                </c:pt>
                <c:pt idx="7">
                  <c:v>156151.573</c:v>
                </c:pt>
                <c:pt idx="8">
                  <c:v>170052.22500000001</c:v>
                </c:pt>
                <c:pt idx="9">
                  <c:v>165359.35499999998</c:v>
                </c:pt>
                <c:pt idx="10">
                  <c:v>168183.78600000002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70-44B7-9B32-1BC1C847A4B6}"/>
            </c:ext>
          </c:extLst>
        </c:ser>
        <c:ser>
          <c:idx val="1"/>
          <c:order val="1"/>
          <c:tx>
            <c:strRef>
              <c:f>IPEQPublished!$A$49</c:f>
              <c:strCache>
                <c:ptCount val="1"/>
                <c:pt idx="0">
                  <c:v>Revised PFI IT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IPEQPublished!$D$47:$N$47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IPEQPublished!$D$49:$N$49</c:f>
              <c:numCache>
                <c:formatCode>_(* #,##0_);_(* \(#,##0\);_(* "-"??_);_(@_)</c:formatCode>
                <c:ptCount val="11"/>
                <c:pt idx="0">
                  <c:v>163459.59999999998</c:v>
                </c:pt>
                <c:pt idx="1">
                  <c:v>162132.13724000001</c:v>
                </c:pt>
                <c:pt idx="2">
                  <c:v>169113.2844</c:v>
                </c:pt>
                <c:pt idx="3">
                  <c:v>170714.36457000001</c:v>
                </c:pt>
                <c:pt idx="4">
                  <c:v>188514.54817000002</c:v>
                </c:pt>
                <c:pt idx="5">
                  <c:v>201554.07625000001</c:v>
                </c:pt>
                <c:pt idx="6">
                  <c:v>195168.77867</c:v>
                </c:pt>
                <c:pt idx="7">
                  <c:v>177226.11661999999</c:v>
                </c:pt>
                <c:pt idx="8">
                  <c:v>206059.54167000001</c:v>
                </c:pt>
                <c:pt idx="9">
                  <c:v>206246.29466000001</c:v>
                </c:pt>
                <c:pt idx="10">
                  <c:v>216335.36364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70-44B7-9B32-1BC1C847A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4469936"/>
        <c:axId val="674991568"/>
      </c:lineChart>
      <c:catAx>
        <c:axId val="73446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991568"/>
        <c:crosses val="autoZero"/>
        <c:auto val="1"/>
        <c:lblAlgn val="ctr"/>
        <c:lblOffset val="100"/>
        <c:noMultiLvlLbl val="0"/>
      </c:catAx>
      <c:valAx>
        <c:axId val="674991568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46993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8518518518518517E-2"/>
                <c:y val="0.4605385128357270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600"/>
                    <a:t>Billions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0.72222</cdr:x>
      <cdr:y>0.61004</cdr:y>
    </cdr:from>
    <cdr:to>
      <cdr:x>0.9537</cdr:x>
      <cdr:y>0.66956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C6285B0-9C51-44BE-9773-BAE8B90DA69F}"/>
            </a:ext>
          </a:extLst>
        </cdr:cNvPr>
        <cdr:cNvSpPr txBox="1"/>
      </cdr:nvSpPr>
      <cdr:spPr>
        <a:xfrm xmlns:a="http://schemas.openxmlformats.org/drawingml/2006/main">
          <a:off x="5943582" y="3124183"/>
          <a:ext cx="1904988" cy="304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/>
        </a:p>
      </cdr:txBody>
    </cdr:sp>
  </cdr:relSizeAnchor>
  <cdr:relSizeAnchor xmlns:cdr="http://schemas.openxmlformats.org/drawingml/2006/chartDrawing">
    <cdr:from>
      <cdr:x>0.57407</cdr:x>
      <cdr:y>0.35655</cdr:y>
    </cdr:from>
    <cdr:to>
      <cdr:x>0.60989</cdr:x>
      <cdr:y>0.46855</cdr:y>
    </cdr:to>
    <cdr:sp macro="" textlink="">
      <cdr:nvSpPr>
        <cdr:cNvPr id="3" name="Arrow: Down 2">
          <a:extLst xmlns:a="http://schemas.openxmlformats.org/drawingml/2006/main">
            <a:ext uri="{FF2B5EF4-FFF2-40B4-BE49-F238E27FC236}">
              <a16:creationId xmlns:a16="http://schemas.microsoft.com/office/drawing/2014/main" id="{A1000277-713B-43A0-BF50-6C4CEFD3D631}"/>
            </a:ext>
          </a:extLst>
        </cdr:cNvPr>
        <cdr:cNvSpPr/>
      </cdr:nvSpPr>
      <cdr:spPr>
        <a:xfrm xmlns:a="http://schemas.openxmlformats.org/drawingml/2006/main" rot="10800000">
          <a:off x="4724400" y="1825984"/>
          <a:ext cx="294774" cy="573603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0.62037</cdr:x>
      <cdr:y>0.34316</cdr:y>
    </cdr:from>
    <cdr:to>
      <cdr:x>0.75804</cdr:x>
      <cdr:y>0.44533</cdr:y>
    </cdr:to>
    <cdr:sp macro="" textlink="">
      <cdr:nvSpPr>
        <cdr:cNvPr id="4" name="TextBox 8">
          <a:extLst xmlns:a="http://schemas.openxmlformats.org/drawingml/2006/main">
            <a:ext uri="{FF2B5EF4-FFF2-40B4-BE49-F238E27FC236}">
              <a16:creationId xmlns:a16="http://schemas.microsoft.com/office/drawing/2014/main" id="{A19D0835-B5F9-4F22-888B-E52A707CA621}"/>
            </a:ext>
          </a:extLst>
        </cdr:cNvPr>
        <cdr:cNvSpPr txBox="1"/>
      </cdr:nvSpPr>
      <cdr:spPr>
        <a:xfrm xmlns:a="http://schemas.openxmlformats.org/drawingml/2006/main">
          <a:off x="5105397" y="1757417"/>
          <a:ext cx="113296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br>
            <a:rPr lang="en-US" sz="1400" dirty="0"/>
          </a:br>
          <a:endParaRPr 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0.60317</cdr:x>
      <cdr:y>0.58169</cdr:y>
    </cdr:from>
    <cdr:to>
      <cdr:x>0.95504</cdr:x>
      <cdr:y>0.67684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0C140C7-DEE5-4DED-AC07-B9729F66DF13}"/>
            </a:ext>
          </a:extLst>
        </cdr:cNvPr>
        <cdr:cNvSpPr txBox="1"/>
      </cdr:nvSpPr>
      <cdr:spPr>
        <a:xfrm xmlns:a="http://schemas.openxmlformats.org/drawingml/2006/main">
          <a:off x="2895600" y="2455408"/>
          <a:ext cx="1689165" cy="401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b="1" dirty="0"/>
        </a:p>
      </cdr:txBody>
    </cdr:sp>
  </cdr:relSizeAnchor>
  <cdr:relSizeAnchor xmlns:cdr="http://schemas.openxmlformats.org/drawingml/2006/chartDrawing">
    <cdr:from>
      <cdr:x>0.61905</cdr:x>
      <cdr:y>0.25494</cdr:y>
    </cdr:from>
    <cdr:to>
      <cdr:x>0.93023</cdr:x>
      <cdr:y>0.39497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B20888D-7407-40FF-95E0-83EC3555FE52}"/>
            </a:ext>
          </a:extLst>
        </cdr:cNvPr>
        <cdr:cNvSpPr txBox="1"/>
      </cdr:nvSpPr>
      <cdr:spPr>
        <a:xfrm xmlns:a="http://schemas.openxmlformats.org/drawingml/2006/main">
          <a:off x="2971801" y="1076143"/>
          <a:ext cx="1493862" cy="591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2EBB54-F8C4-4A13-B435-74044F0735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E1859-3E73-429E-BC8E-18A15FF487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693" y="1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9DD842C0-7F63-48C9-B625-2450D055C722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AECB5-EB14-4E3E-BBA0-B6D1A92C62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250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F1680-DAAA-4912-9298-F0AEA0E2F0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693" y="8818250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4436657F-0242-4BF2-9852-205A278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05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833" cy="465798"/>
          </a:xfrm>
          <a:prstGeom prst="rect">
            <a:avLst/>
          </a:prstGeom>
        </p:spPr>
        <p:txBody>
          <a:bodyPr vert="horz" lIns="92960" tIns="46480" rIns="92960" bIns="464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1"/>
            <a:ext cx="3026833" cy="465798"/>
          </a:xfrm>
          <a:prstGeom prst="rect">
            <a:avLst/>
          </a:prstGeom>
        </p:spPr>
        <p:txBody>
          <a:bodyPr vert="horz" lIns="92960" tIns="46480" rIns="92960" bIns="46480" rtlCol="0"/>
          <a:lstStyle>
            <a:lvl1pPr algn="r">
              <a:defRPr sz="1200"/>
            </a:lvl1pPr>
          </a:lstStyle>
          <a:p>
            <a:fld id="{6F9B66D8-D586-6B46-ABB6-773E4FC7525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60" tIns="46480" rIns="92960" bIns="464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0"/>
            <a:ext cx="5588000" cy="3655458"/>
          </a:xfrm>
          <a:prstGeom prst="rect">
            <a:avLst/>
          </a:prstGeom>
        </p:spPr>
        <p:txBody>
          <a:bodyPr vert="horz" lIns="92960" tIns="46480" rIns="92960" bIns="464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5797"/>
          </a:xfrm>
          <a:prstGeom prst="rect">
            <a:avLst/>
          </a:prstGeom>
        </p:spPr>
        <p:txBody>
          <a:bodyPr vert="horz" lIns="92960" tIns="46480" rIns="92960" bIns="464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5"/>
            <a:ext cx="3026833" cy="465797"/>
          </a:xfrm>
          <a:prstGeom prst="rect">
            <a:avLst/>
          </a:prstGeom>
        </p:spPr>
        <p:txBody>
          <a:bodyPr vert="horz" lIns="92960" tIns="46480" rIns="92960" bIns="46480" rtlCol="0" anchor="b"/>
          <a:lstStyle>
            <a:lvl1pPr algn="r">
              <a:defRPr sz="1200"/>
            </a:lvl1pPr>
          </a:lstStyle>
          <a:p>
            <a:fld id="{5CEB353C-816D-A442-BDDB-FEC34ABC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3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5606186-071A-4A59-8A4D-F03AB04986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9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D447FD8-56FE-411D-BC82-99000ED034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95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DFF4C9-62AD-4472-82C5-F5435D7A1C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48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781" indent="-17078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82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2225" y="298450"/>
            <a:ext cx="4178300" cy="31337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AA1141F-1A7B-476F-8820-F52BA1E2AD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987DA3C-EBAE-48B4-9A84-23DA3396CB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52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15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75CEE81-D87C-4C14-BB70-9165686D0F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93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3B5D241-8E45-4714-9C2D-BF8C7226CF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57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298450"/>
            <a:ext cx="4178300" cy="31337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85BFC7B-B82B-4D18-96F8-E365CA27BE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22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18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BD162CF-A7BC-4DE8-BFB8-3A230A0087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0B3D241-9DF2-4E7A-A245-C6D822335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11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19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DE1380-F773-4354-B2F7-2D273A2BD9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3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0FB3536-4F73-4FD7-B13B-624C0B5EF0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48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20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1E7D1B0-61C0-4B0B-8DD5-0F99CCB870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1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21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CCC5D1-1385-4D30-AE46-4A3B986344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72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22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585CEFC-C29E-4434-B189-61D18B63CA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5C5CB33-1E0D-4FC3-B6CE-C20FF5A9A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9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298450"/>
            <a:ext cx="4178300" cy="31337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AE718C9-5409-449D-8578-C8E5FA88A8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30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3850" y="461963"/>
            <a:ext cx="3495675" cy="26225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A7D3D2-5F40-4DDE-BF40-C7E8CB0A6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4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0638" y="158750"/>
            <a:ext cx="4173537" cy="31321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52564C4-705A-4772-88A4-206E308242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9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8982D73-786E-43D2-BFF1-5CD19AE88B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85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9863" y="385763"/>
            <a:ext cx="4178300" cy="31337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128C35D-C300-421D-ADCD-7D6D4B4B77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37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7BE80D9-C577-40A6-B820-665A5EDEB8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94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7EC7841-AA59-4DB7-BCC8-735F94A032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7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6400800" cy="685799"/>
          </a:xfr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chemeClr val="tx1"/>
                </a:solidFill>
                <a:latin typeface="Gotham HTF" charset="0"/>
                <a:ea typeface="Gotham HTF" charset="0"/>
                <a:cs typeface="Gotham HTF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399"/>
            <a:ext cx="640080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584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230B-F642-8349-A125-BF1F59E38F31}" type="datetime1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7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09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71600"/>
            <a:ext cx="4041775" cy="609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6EB9-9C7D-3A49-A17C-A84D39731E9F}" type="datetime1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9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AD25-49FD-FA48-8544-F37D530E0C71}" type="datetime1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2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934200" cy="91440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96200" y="6613525"/>
            <a:ext cx="990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CA874-385D-7D40-8483-886A8DD3C4DA}" type="datetime1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1"/>
            <a:ext cx="655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40475"/>
            <a:ext cx="533400" cy="196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5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2" r:id="rId4"/>
    <p:sldLayoutId id="2147483653" r:id="rId5"/>
    <p:sldLayoutId id="2147483654" r:id="rId6"/>
  </p:sldLayoutIdLst>
  <p:hf hdr="0" ftr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2641" indent="-166688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15504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–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8229600" cy="685799"/>
          </a:xfrm>
        </p:spPr>
        <p:txBody>
          <a:bodyPr>
            <a:noAutofit/>
          </a:bodyPr>
          <a:lstStyle/>
          <a:p>
            <a:br>
              <a:rPr lang="en-US" sz="2000" dirty="0"/>
            </a:br>
            <a:r>
              <a:rPr lang="en-US" sz="2400" dirty="0"/>
              <a:t>Improved Measures of ICT in the US National Accounts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E2CA6AC-3C3C-4240-ABD4-B0C9CFA0803F}"/>
              </a:ext>
            </a:extLst>
          </p:cNvPr>
          <p:cNvSpPr txBox="1">
            <a:spLocks/>
          </p:cNvSpPr>
          <p:nvPr/>
        </p:nvSpPr>
        <p:spPr>
          <a:xfrm>
            <a:off x="457200" y="48006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Dave Wasshausen</a:t>
            </a:r>
          </a:p>
          <a:p>
            <a:r>
              <a:rPr lang="en-GB" sz="1400" dirty="0"/>
              <a:t>Fifth World KLEMS Conference</a:t>
            </a:r>
          </a:p>
          <a:p>
            <a:r>
              <a:rPr lang="en-GB" sz="1400" dirty="0"/>
              <a:t>June 4-5, 2018</a:t>
            </a:r>
          </a:p>
          <a:p>
            <a:r>
              <a:rPr lang="en-GB" sz="1400" dirty="0"/>
              <a:t>Cambridge, MA</a:t>
            </a:r>
          </a:p>
        </p:txBody>
      </p:sp>
    </p:spTree>
    <p:extLst>
      <p:ext uri="{BB962C8B-B14F-4D97-AF65-F5344CB8AC3E}">
        <p14:creationId xmlns:p14="http://schemas.microsoft.com/office/powerpoint/2010/main" val="279357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9569-A508-4658-82D1-2DB1E9E2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Byrne, Corrado and </a:t>
            </a:r>
            <a:r>
              <a:rPr lang="en-US" dirty="0" err="1"/>
              <a:t>Sichel</a:t>
            </a:r>
            <a:r>
              <a:rPr lang="en-US" dirty="0"/>
              <a:t>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27765-B944-4C9F-9242-11E01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78363"/>
          </a:xfrm>
        </p:spPr>
        <p:txBody>
          <a:bodyPr>
            <a:normAutofit/>
          </a:bodyPr>
          <a:lstStyle/>
          <a:p>
            <a:r>
              <a:rPr lang="en-US" dirty="0"/>
              <a:t>Own-Account IT Equipment Investment (FEDS Notes 10/4/2017)</a:t>
            </a:r>
          </a:p>
          <a:p>
            <a:pPr lvl="1"/>
            <a:r>
              <a:rPr lang="en-US" dirty="0"/>
              <a:t>“Why has IT equipment investment been so weak since 2007?”</a:t>
            </a:r>
          </a:p>
          <a:p>
            <a:pPr lvl="1"/>
            <a:r>
              <a:rPr lang="en-US" dirty="0"/>
              <a:t>Financial reports of IT services companies suggest massive increases</a:t>
            </a:r>
          </a:p>
          <a:p>
            <a:pPr lvl="2"/>
            <a:r>
              <a:rPr lang="en-US" dirty="0"/>
              <a:t>Reports may reflect global capital expenditures</a:t>
            </a:r>
          </a:p>
          <a:p>
            <a:pPr lvl="2"/>
            <a:r>
              <a:rPr lang="en-US" dirty="0"/>
              <a:t>Trade off between purchases of IT services vs building own data center</a:t>
            </a:r>
          </a:p>
          <a:p>
            <a:endParaRPr lang="en-US" dirty="0"/>
          </a:p>
          <a:p>
            <a:r>
              <a:rPr lang="en-US" dirty="0"/>
              <a:t>Conclude NIPA private fixed investment likely missing IT</a:t>
            </a:r>
          </a:p>
          <a:p>
            <a:pPr lvl="1"/>
            <a:r>
              <a:rPr lang="en-US" dirty="0"/>
              <a:t>Likely culprit is own-account investment in IT-related hardware (e.g. servers)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F1F81-6AFD-492B-B76E-DB2A997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90EDC-6F34-48C6-911E-F18E1BAD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5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BB7D-7E49-4D05-A778-1707374B4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2018 Comprehensive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9B59-3741-4A8A-A986-4408BE54E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Agree that Byrne, Corrado and </a:t>
            </a:r>
            <a:r>
              <a:rPr lang="en-US" dirty="0" err="1"/>
              <a:t>Sichel</a:t>
            </a:r>
            <a:r>
              <a:rPr lang="en-US" dirty="0"/>
              <a:t> are on to something</a:t>
            </a:r>
          </a:p>
          <a:p>
            <a:pPr lvl="1"/>
            <a:r>
              <a:rPr lang="en-US" dirty="0"/>
              <a:t>Working collaboratively across directorates, identified additional investment in computer hardware as part of the 2012 benchmarking process</a:t>
            </a:r>
          </a:p>
          <a:p>
            <a:endParaRPr lang="en-US" dirty="0"/>
          </a:p>
          <a:p>
            <a:r>
              <a:rPr lang="en-US" dirty="0"/>
              <a:t>Improved prices for communication equipment which will show more rapid price decline</a:t>
            </a:r>
          </a:p>
          <a:p>
            <a:endParaRPr lang="en-US" dirty="0"/>
          </a:p>
          <a:p>
            <a:r>
              <a:rPr lang="en-US" dirty="0"/>
              <a:t>Identified additional packaged software investment, also as part of the collaborative 2012 benchmarking process</a:t>
            </a:r>
          </a:p>
          <a:p>
            <a:pPr lvl="1"/>
            <a:r>
              <a:rPr lang="en-US" dirty="0"/>
              <a:t>Recorded as receipts for “application services provisioning”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78B52-A858-498C-A2E0-E66B99C5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D23E2-9DD8-4F01-B65C-5B99D937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43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EE87C-333F-4B22-9897-EE8CCB36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the ‘Cloud’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8E6A1-7DD5-47AE-A9AE-1F38B4F48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2006: Amazon Web Service, Google Apps Launched</a:t>
            </a:r>
          </a:p>
          <a:p>
            <a:endParaRPr lang="en-US" dirty="0"/>
          </a:p>
          <a:p>
            <a:r>
              <a:rPr lang="en-US" dirty="0"/>
              <a:t>2007: With the launch of the smart phone, everyone has access to the cloud in their pockets. </a:t>
            </a:r>
          </a:p>
          <a:p>
            <a:endParaRPr lang="en-US" dirty="0"/>
          </a:p>
          <a:p>
            <a:r>
              <a:rPr lang="en-US" dirty="0"/>
              <a:t>2010: Cloud takes center stage; Netflix moves into the cloud with AWS</a:t>
            </a:r>
          </a:p>
          <a:p>
            <a:endParaRPr lang="en-US" dirty="0"/>
          </a:p>
          <a:p>
            <a:r>
              <a:rPr lang="en-US" dirty="0"/>
              <a:t>2012: AWS offers 1900 software products, 23 categories, 190 countries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3E433-A042-43FF-AB47-7DDB4A7BD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B376C-8715-4647-B764-C7598E67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23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DA2B4-5282-43A8-95CA-AE8A3687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15" y="152400"/>
            <a:ext cx="6934200" cy="914400"/>
          </a:xfrm>
        </p:spPr>
        <p:txBody>
          <a:bodyPr/>
          <a:lstStyle/>
          <a:p>
            <a:r>
              <a:rPr lang="en-US" dirty="0"/>
              <a:t>Improved IT Equipment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97FC0-C343-4735-9D2F-4EEBBA67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0DF99-2366-45B0-BD2A-C9C0AD97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71322-2EEE-4472-B044-148E49696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153" indent="-457200">
              <a:buFont typeface="+mj-lt"/>
              <a:buAutoNum type="arabicPeriod"/>
            </a:pPr>
            <a:r>
              <a:rPr lang="en-US" dirty="0"/>
              <a:t>Reallocating selected imports to final demand</a:t>
            </a:r>
          </a:p>
          <a:p>
            <a:pPr marL="804862" lvl="1" indent="-457200"/>
            <a:r>
              <a:rPr lang="en-US" dirty="0"/>
              <a:t>Impacted servers and storage devices</a:t>
            </a:r>
          </a:p>
          <a:p>
            <a:pPr marL="463153" indent="-457200">
              <a:buFont typeface="+mj-lt"/>
              <a:buAutoNum type="arabicPeriod"/>
            </a:pPr>
            <a:endParaRPr lang="en-US" dirty="0"/>
          </a:p>
          <a:p>
            <a:pPr marL="463153" indent="-457200">
              <a:buFont typeface="+mj-lt"/>
              <a:buAutoNum type="arabicPeriod"/>
            </a:pPr>
            <a:endParaRPr lang="en-US" dirty="0"/>
          </a:p>
          <a:p>
            <a:pPr marL="463153" indent="-457200">
              <a:buFont typeface="+mj-lt"/>
              <a:buAutoNum type="arabicPeriod"/>
            </a:pPr>
            <a:r>
              <a:rPr lang="en-US" dirty="0"/>
              <a:t>Modifying allocations of domestic supply</a:t>
            </a:r>
          </a:p>
          <a:p>
            <a:pPr marL="804862" lvl="1" indent="-457200"/>
            <a:r>
              <a:rPr lang="en-US" dirty="0"/>
              <a:t>From intermediate                 fixed investment </a:t>
            </a:r>
          </a:p>
          <a:p>
            <a:pPr marL="804862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F784459-21A4-41EC-9902-6DBF8D02266A}"/>
              </a:ext>
            </a:extLst>
          </p:cNvPr>
          <p:cNvSpPr/>
          <p:nvPr/>
        </p:nvSpPr>
        <p:spPr>
          <a:xfrm>
            <a:off x="3600915" y="380331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41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15A70-FA2C-4C94-BDCE-B84059F7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56" y="96486"/>
            <a:ext cx="69342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Missing imports: Reallocating imports of “Other Data Processing Machines” from PCs into Servers 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23364-EE60-4142-9ADF-7B51B7AA5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6D5C2-E32A-4A2C-9D80-F8632BDF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05FF3B8-BD20-483A-9080-7D391A5C342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74295" y="1295400"/>
          <a:ext cx="7239000" cy="4353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FEF405-9E35-4C7E-9575-0AE224CBE8B1}"/>
              </a:ext>
            </a:extLst>
          </p:cNvPr>
          <p:cNvSpPr txBox="1"/>
          <p:nvPr/>
        </p:nvSpPr>
        <p:spPr>
          <a:xfrm>
            <a:off x="890337" y="5888521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Conclusion: These imports include servers and incomplete server components that are imported to be assembled by cloud companies into a larger network.</a:t>
            </a:r>
          </a:p>
        </p:txBody>
      </p:sp>
    </p:spTree>
    <p:extLst>
      <p:ext uri="{BB962C8B-B14F-4D97-AF65-F5344CB8AC3E}">
        <p14:creationId xmlns:p14="http://schemas.microsoft.com/office/powerpoint/2010/main" val="116751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D5A4B-CB95-4186-86BF-7220AB96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24566"/>
            <a:ext cx="6934200" cy="914400"/>
          </a:xfrm>
        </p:spPr>
        <p:txBody>
          <a:bodyPr/>
          <a:lstStyle/>
          <a:p>
            <a:r>
              <a:rPr lang="en-US" dirty="0"/>
              <a:t>Missing Imports: Justification for the reallocation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3B1CF-F193-408E-B37A-3B5DF6508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Nature of server components makes them hard to classify</a:t>
            </a:r>
          </a:p>
          <a:p>
            <a:r>
              <a:rPr lang="en-US" dirty="0"/>
              <a:t>Average unit price of $2,014</a:t>
            </a:r>
          </a:p>
          <a:p>
            <a:r>
              <a:rPr lang="en-US" dirty="0"/>
              <a:t>Supply chain of the harmonized code includes contract original design manufacturers known to work with American hyperscale cloud companies that operate in Mexico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9AB0B-102D-4339-91E4-9C25E029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FDFE7-9793-4A5E-8C38-09D1D388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15</a:t>
            </a:fld>
            <a:endParaRPr lang="en-US"/>
          </a:p>
        </p:txBody>
      </p:sp>
      <p:pic>
        <p:nvPicPr>
          <p:cNvPr id="6" name="Content Placeholder 6" descr="Screen Clipping">
            <a:extLst>
              <a:ext uri="{FF2B5EF4-FFF2-40B4-BE49-F238E27FC236}">
                <a16:creationId xmlns:a16="http://schemas.microsoft.com/office/drawing/2014/main" id="{A33A879C-27EF-4104-B3DE-24BA565CF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8" y="3827920"/>
            <a:ext cx="3581900" cy="2391109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4D6F686C-189F-434E-8773-2947A7613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45" y="3813134"/>
            <a:ext cx="3610479" cy="241968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04BAA152-7A4F-47A8-B73D-6D3EFC48A9AB}"/>
              </a:ext>
            </a:extLst>
          </p:cNvPr>
          <p:cNvSpPr/>
          <p:nvPr/>
        </p:nvSpPr>
        <p:spPr>
          <a:xfrm>
            <a:off x="4269345" y="4666120"/>
            <a:ext cx="685800" cy="357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73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A0E52-2607-4A0B-9558-17100DAE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24" y="138379"/>
            <a:ext cx="6934200" cy="914400"/>
          </a:xfrm>
        </p:spPr>
        <p:txBody>
          <a:bodyPr>
            <a:normAutofit/>
          </a:bodyPr>
          <a:lstStyle/>
          <a:p>
            <a:r>
              <a:rPr lang="en-US" dirty="0"/>
              <a:t>“Missing” Imports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3FE6C-1965-4B43-9846-7068737A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CFE91-9C74-44AE-B322-8CE447B1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16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023C5D-747E-405D-A3E8-7A9D014509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41" y="1066226"/>
            <a:ext cx="6254559" cy="571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C4D75151-59FC-4C0B-B37A-B1272BC536C2}"/>
              </a:ext>
            </a:extLst>
          </p:cNvPr>
          <p:cNvSpPr/>
          <p:nvPr/>
        </p:nvSpPr>
        <p:spPr>
          <a:xfrm>
            <a:off x="1221506" y="4477543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C563FC-138E-41D9-88D6-E94C43227BE9}"/>
              </a:ext>
            </a:extLst>
          </p:cNvPr>
          <p:cNvSpPr txBox="1"/>
          <p:nvPr/>
        </p:nvSpPr>
        <p:spPr>
          <a:xfrm>
            <a:off x="171829" y="4000987"/>
            <a:ext cx="1034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PCs and Computers  are in 847130, 847141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A3702B6-FA6F-4D5C-AC40-BA057F6E6609}"/>
              </a:ext>
            </a:extLst>
          </p:cNvPr>
          <p:cNvSpPr/>
          <p:nvPr/>
        </p:nvSpPr>
        <p:spPr>
          <a:xfrm>
            <a:off x="1318363" y="5658123"/>
            <a:ext cx="618578" cy="329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748C87-DB54-4078-85E6-7BBF06BD122C}"/>
              </a:ext>
            </a:extLst>
          </p:cNvPr>
          <p:cNvSpPr txBox="1"/>
          <p:nvPr/>
        </p:nvSpPr>
        <p:spPr>
          <a:xfrm>
            <a:off x="198449" y="5171316"/>
            <a:ext cx="12431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Auto Data processing machines not in 847130 and 847141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0EF33A5-6CEE-4D3C-98D1-07D69EC52AAC}"/>
              </a:ext>
            </a:extLst>
          </p:cNvPr>
          <p:cNvSpPr/>
          <p:nvPr/>
        </p:nvSpPr>
        <p:spPr>
          <a:xfrm>
            <a:off x="1804293" y="6428028"/>
            <a:ext cx="618578" cy="32998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1B55D3-B752-48A6-9363-511046E178D2}"/>
              </a:ext>
            </a:extLst>
          </p:cNvPr>
          <p:cNvSpPr txBox="1"/>
          <p:nvPr/>
        </p:nvSpPr>
        <p:spPr>
          <a:xfrm>
            <a:off x="447324" y="6231967"/>
            <a:ext cx="1423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Other, with $15bn in 2012</a:t>
            </a:r>
          </a:p>
        </p:txBody>
      </p:sp>
    </p:spTree>
    <p:extLst>
      <p:ext uri="{BB962C8B-B14F-4D97-AF65-F5344CB8AC3E}">
        <p14:creationId xmlns:p14="http://schemas.microsoft.com/office/powerpoint/2010/main" val="2182852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15A70-FA2C-4C94-BDCE-B84059F7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56" y="96486"/>
            <a:ext cx="6934200" cy="914400"/>
          </a:xfrm>
        </p:spPr>
        <p:txBody>
          <a:bodyPr>
            <a:normAutofit/>
          </a:bodyPr>
          <a:lstStyle/>
          <a:p>
            <a:r>
              <a:rPr lang="en-US" dirty="0"/>
              <a:t>Supply Chain of ‘Other Data Processing Units’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23364-EE60-4142-9ADF-7B51B7AA5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6D5C2-E32A-4A2C-9D80-F8632BDF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05FF3B8-BD20-483A-9080-7D391A5C3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094488"/>
              </p:ext>
            </p:extLst>
          </p:nvPr>
        </p:nvGraphicFramePr>
        <p:xfrm>
          <a:off x="732961" y="1130828"/>
          <a:ext cx="7467600" cy="517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0346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>
            <a:extLst>
              <a:ext uri="{FF2B5EF4-FFF2-40B4-BE49-F238E27FC236}">
                <a16:creationId xmlns:a16="http://schemas.microsoft.com/office/drawing/2014/main" id="{EBD38C01-0F81-46DD-BFAC-04232D8B8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" y="2999904"/>
            <a:ext cx="5939089" cy="385809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37285-A382-4C7C-9C2A-51709E54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D0029-E12F-4B81-81BE-735A9C34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89BB7649-5A80-45A6-9FCD-F0C16BA0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19" y="3006271"/>
            <a:ext cx="3181794" cy="32580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1C063F-8E4E-48C2-9A1F-A148098C8656}"/>
              </a:ext>
            </a:extLst>
          </p:cNvPr>
          <p:cNvSpPr txBox="1"/>
          <p:nvPr/>
        </p:nvSpPr>
        <p:spPr>
          <a:xfrm>
            <a:off x="381000" y="1371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ODMs linked with IT Companies operate Facilities in Mexico, including </a:t>
            </a:r>
            <a:r>
              <a:rPr lang="en-US" dirty="0" err="1"/>
              <a:t>Wistron</a:t>
            </a:r>
            <a:r>
              <a:rPr lang="en-US" dirty="0"/>
              <a:t>, a top importer of the harmonized code in question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F37620-1541-4CA0-86E7-597133B1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Chain: </a:t>
            </a:r>
            <a:r>
              <a:rPr lang="en-US" dirty="0" err="1"/>
              <a:t>Wistron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4CDF6-1F53-4C44-9938-88126CDB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Chain: Foxconn</a:t>
            </a:r>
          </a:p>
        </p:txBody>
      </p:sp>
      <p:pic>
        <p:nvPicPr>
          <p:cNvPr id="7" name="Content Placeholder 6" descr="Screen Clipping">
            <a:extLst>
              <a:ext uri="{FF2B5EF4-FFF2-40B4-BE49-F238E27FC236}">
                <a16:creationId xmlns:a16="http://schemas.microsoft.com/office/drawing/2014/main" id="{42EF9C92-47F2-42A6-9F1B-D8DAF0C91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" y="2531032"/>
            <a:ext cx="5307853" cy="432696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B087D-01D4-4A91-8BC8-B3AF916F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3E671-D70D-4087-A83D-C1897696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8162A51B-1156-412C-AE86-73F8F9E75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56" y="4600260"/>
            <a:ext cx="2362530" cy="2257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3F93A6-26E4-4043-9052-ED5313FEEC05}"/>
              </a:ext>
            </a:extLst>
          </p:cNvPr>
          <p:cNvSpPr txBox="1"/>
          <p:nvPr/>
        </p:nvSpPr>
        <p:spPr>
          <a:xfrm>
            <a:off x="381000" y="1295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Foxconn, the world’s largest electronic manufacturing service provider, also makes rack modules for servers</a:t>
            </a:r>
          </a:p>
        </p:txBody>
      </p:sp>
    </p:spTree>
    <p:extLst>
      <p:ext uri="{BB962C8B-B14F-4D97-AF65-F5344CB8AC3E}">
        <p14:creationId xmlns:p14="http://schemas.microsoft.com/office/powerpoint/2010/main" val="158579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BEAs Digital Economy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059363"/>
          </a:xfrm>
        </p:spPr>
        <p:txBody>
          <a:bodyPr>
            <a:normAutofit/>
          </a:bodyPr>
          <a:lstStyle/>
          <a:p>
            <a:r>
              <a:rPr lang="en-US" dirty="0"/>
              <a:t>BEA is studying new data sources to improve the way we measure digital goods and services in the National Accounts</a:t>
            </a:r>
          </a:p>
          <a:p>
            <a:endParaRPr lang="en-US" dirty="0"/>
          </a:p>
          <a:p>
            <a:r>
              <a:rPr lang="en-US" dirty="0"/>
              <a:t>Price indexes are an important piece of that</a:t>
            </a:r>
          </a:p>
          <a:p>
            <a:pPr lvl="1"/>
            <a:r>
              <a:rPr lang="en-US" dirty="0"/>
              <a:t>Custom &amp; own-account software </a:t>
            </a:r>
          </a:p>
          <a:p>
            <a:pPr lvl="1"/>
            <a:r>
              <a:rPr lang="en-US" dirty="0"/>
              <a:t>Electro-medical equipment</a:t>
            </a:r>
          </a:p>
          <a:p>
            <a:pPr lvl="1"/>
            <a:r>
              <a:rPr lang="en-US" dirty="0"/>
              <a:t>Cell phones</a:t>
            </a:r>
          </a:p>
          <a:p>
            <a:pPr lvl="1"/>
            <a:endParaRPr lang="en-US" dirty="0"/>
          </a:p>
          <a:p>
            <a:r>
              <a:rPr lang="en-US" dirty="0"/>
              <a:t>Accurate nominal measures are also important(!)</a:t>
            </a:r>
          </a:p>
          <a:p>
            <a:pPr lvl="1"/>
            <a:r>
              <a:rPr lang="en-US" dirty="0"/>
              <a:t>Cloud computing</a:t>
            </a:r>
          </a:p>
          <a:p>
            <a:pPr lvl="1"/>
            <a:r>
              <a:rPr lang="en-US" dirty="0"/>
              <a:t>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77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DE41-1323-4BA7-B08A-BA31D34B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Chain: Flex</a:t>
            </a:r>
          </a:p>
        </p:txBody>
      </p:sp>
      <p:pic>
        <p:nvPicPr>
          <p:cNvPr id="7" name="Content Placeholder 6" descr="Screen Clipping">
            <a:extLst>
              <a:ext uri="{FF2B5EF4-FFF2-40B4-BE49-F238E27FC236}">
                <a16:creationId xmlns:a16="http://schemas.microsoft.com/office/drawing/2014/main" id="{81486141-7072-4720-9055-A5557CC30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229600" cy="202331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EC1DD-DFC7-4BEE-8D7E-FE96906A1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625BF-66D0-4E63-A4F2-F5656EE1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58FAA8FE-B369-4208-9426-451D2D0C9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13914"/>
            <a:ext cx="4648200" cy="3864130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C1623340-670B-4815-BE3C-3AAE6D4AB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33012"/>
            <a:ext cx="3050942" cy="254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01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A1F58-881C-4457-B5FB-88623CED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PFI Servers Trend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425EF-36A8-42F0-982A-83C55E36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1DFF8-6B17-4813-B8BF-3701E43E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CC737B-5174-4020-A213-990A69F3DD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661498"/>
              </p:ext>
            </p:extLst>
          </p:nvPr>
        </p:nvGraphicFramePr>
        <p:xfrm>
          <a:off x="0" y="1219199"/>
          <a:ext cx="82296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A1000277-713B-43A0-BF50-6C4CEFD3D631}"/>
              </a:ext>
            </a:extLst>
          </p:cNvPr>
          <p:cNvSpPr/>
          <p:nvPr/>
        </p:nvSpPr>
        <p:spPr>
          <a:xfrm rot="10800000">
            <a:off x="7548813" y="3012003"/>
            <a:ext cx="294774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9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89D7-FCB6-470B-A896-351A86BF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52400"/>
            <a:ext cx="6934200" cy="914400"/>
          </a:xfrm>
        </p:spPr>
        <p:txBody>
          <a:bodyPr/>
          <a:lstStyle/>
          <a:p>
            <a:r>
              <a:rPr lang="en-US" dirty="0"/>
              <a:t>NIPA vs. FEDS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D1598-E19C-4CF8-879B-A6BA5FEB0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CAF21-85AE-4685-92CC-D6DCC2F7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5860613-3D76-4148-B39E-04465F9969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363447"/>
              </p:ext>
            </p:extLst>
          </p:nvPr>
        </p:nvGraphicFramePr>
        <p:xfrm>
          <a:off x="76200" y="1905000"/>
          <a:ext cx="48006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474B8BB-BA2E-45C3-AA81-C37B1B51D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828801"/>
            <a:ext cx="423077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2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Packaged software PPI</a:t>
            </a:r>
          </a:p>
          <a:p>
            <a:pPr lvl="1"/>
            <a:r>
              <a:rPr lang="en-US" dirty="0"/>
              <a:t>Carrying back improvement introduced in last years AU</a:t>
            </a:r>
          </a:p>
          <a:p>
            <a:endParaRPr lang="en-US" dirty="0"/>
          </a:p>
          <a:p>
            <a:r>
              <a:rPr lang="en-US" dirty="0"/>
              <a:t>Custom and own-account currently reflect an input-cost based price index </a:t>
            </a:r>
          </a:p>
          <a:p>
            <a:pPr lvl="1"/>
            <a:r>
              <a:rPr lang="en-US" dirty="0"/>
              <a:t>Input-cost uses domestic wages for software developers</a:t>
            </a:r>
          </a:p>
          <a:p>
            <a:endParaRPr lang="en-US" dirty="0"/>
          </a:p>
          <a:p>
            <a:r>
              <a:rPr lang="en-US" dirty="0"/>
              <a:t>Goal of our ongoing research some combination of:</a:t>
            </a:r>
          </a:p>
          <a:p>
            <a:pPr lvl="1"/>
            <a:r>
              <a:rPr lang="en-US" dirty="0"/>
              <a:t>Output price index based on function points</a:t>
            </a:r>
          </a:p>
          <a:p>
            <a:pPr lvl="1"/>
            <a:r>
              <a:rPr lang="en-US" dirty="0"/>
              <a:t>Other analysis to inform our current method (e.g. a productivity adjustment)</a:t>
            </a:r>
          </a:p>
          <a:p>
            <a:pPr lvl="2"/>
            <a:endParaRPr lang="en-US" dirty="0"/>
          </a:p>
          <a:p>
            <a:pPr marL="398462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8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(or Why Not) Function Points?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5105400"/>
          </a:xfrm>
        </p:spPr>
        <p:txBody>
          <a:bodyPr>
            <a:normAutofit/>
          </a:bodyPr>
          <a:lstStyle/>
          <a:p>
            <a:pPr marL="7938" indent="0">
              <a:buNone/>
            </a:pPr>
            <a:r>
              <a:rPr lang="en-US" dirty="0"/>
              <a:t>“</a:t>
            </a:r>
            <a:r>
              <a:rPr lang="en-US" b="1" dirty="0"/>
              <a:t>Function points </a:t>
            </a:r>
            <a:r>
              <a:rPr lang="en-US" dirty="0"/>
              <a:t>are used to compute a functional size measurement (FSM) of software.” (Wikipedia)</a:t>
            </a:r>
          </a:p>
          <a:p>
            <a:pPr marL="7938" indent="0">
              <a:buNone/>
            </a:pPr>
            <a:r>
              <a:rPr lang="en-US" u="sng" dirty="0"/>
              <a:t>Pros</a:t>
            </a:r>
          </a:p>
          <a:p>
            <a:r>
              <a:rPr lang="en-US" sz="2800" dirty="0"/>
              <a:t>Generally accepted metric in the industry </a:t>
            </a:r>
          </a:p>
          <a:p>
            <a:r>
              <a:rPr lang="en-US" sz="2800" dirty="0"/>
              <a:t>The </a:t>
            </a:r>
            <a:r>
              <a:rPr lang="en-US" sz="2800" i="1" dirty="0"/>
              <a:t>only </a:t>
            </a:r>
            <a:r>
              <a:rPr lang="en-US" sz="2800" dirty="0"/>
              <a:t>metric that we’ve been able to identify</a:t>
            </a:r>
          </a:p>
          <a:p>
            <a:pPr marL="7938" indent="0">
              <a:buNone/>
            </a:pPr>
            <a:r>
              <a:rPr lang="en-US" u="sng" dirty="0"/>
              <a:t>Cons</a:t>
            </a:r>
          </a:p>
          <a:p>
            <a:r>
              <a:rPr lang="en-US" sz="2800" dirty="0"/>
              <a:t>Not necessarily homogenous</a:t>
            </a:r>
          </a:p>
          <a:p>
            <a:r>
              <a:rPr lang="en-US" sz="2800" dirty="0"/>
              <a:t>More not necessarily better</a:t>
            </a:r>
          </a:p>
          <a:p>
            <a:r>
              <a:rPr lang="en-US" sz="2800" dirty="0"/>
              <a:t>FP databases are not representative samples</a:t>
            </a:r>
          </a:p>
          <a:p>
            <a:endParaRPr lang="en-US" sz="2800" u="sng" dirty="0"/>
          </a:p>
          <a:p>
            <a:pPr marL="7938" indent="0">
              <a:buNone/>
            </a:pPr>
            <a:endParaRPr lang="en-US" u="sng" dirty="0"/>
          </a:p>
          <a:p>
            <a:pPr marL="7938" indent="0">
              <a:buNone/>
            </a:pPr>
            <a:endParaRPr lang="en-US" u="sng" dirty="0"/>
          </a:p>
          <a:p>
            <a:pPr marL="7938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91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 Points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5</a:t>
            </a:fld>
            <a:endParaRPr lang="en-US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342382"/>
            <a:ext cx="7705041" cy="475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25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Justification for Use of Hedonics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Heterogeneity in P/FP across projects suggests FPs depend on a lot of things</a:t>
            </a:r>
          </a:p>
          <a:p>
            <a:r>
              <a:rPr lang="en-US" dirty="0"/>
              <a:t>Use hedonic regression to control for some of these factors:</a:t>
            </a:r>
          </a:p>
          <a:p>
            <a:pPr lvl="1"/>
            <a:r>
              <a:rPr lang="en-US" dirty="0"/>
              <a:t>Client &amp; Client Industry</a:t>
            </a:r>
          </a:p>
          <a:p>
            <a:pPr lvl="1"/>
            <a:r>
              <a:rPr lang="en-US" dirty="0"/>
              <a:t>Project Type &amp; Size </a:t>
            </a:r>
          </a:p>
          <a:p>
            <a:pPr lvl="1"/>
            <a:r>
              <a:rPr lang="en-US" dirty="0"/>
              <a:t>Maturity of Firm</a:t>
            </a:r>
          </a:p>
          <a:p>
            <a:pPr lvl="1"/>
            <a:r>
              <a:rPr lang="en-US" dirty="0"/>
              <a:t>Others……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2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57" y="0"/>
            <a:ext cx="6858000" cy="914400"/>
          </a:xfrm>
        </p:spPr>
        <p:txBody>
          <a:bodyPr>
            <a:normAutofit/>
          </a:bodyPr>
          <a:lstStyle/>
          <a:p>
            <a:r>
              <a:rPr lang="en-US" dirty="0"/>
              <a:t>Software Price Indexes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1314"/>
            <a:ext cx="7758662" cy="497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27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162800" cy="914400"/>
          </a:xfrm>
        </p:spPr>
        <p:txBody>
          <a:bodyPr>
            <a:normAutofit/>
          </a:bodyPr>
          <a:lstStyle/>
          <a:p>
            <a:r>
              <a:rPr lang="en-US" dirty="0"/>
              <a:t>Cell Phones Prices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FC1A5B-9CBF-4D2C-941E-CE1A091C2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799" y="1676400"/>
            <a:ext cx="8526165" cy="3505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3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162800" cy="914400"/>
          </a:xfrm>
        </p:spPr>
        <p:txBody>
          <a:bodyPr>
            <a:normAutofit/>
          </a:bodyPr>
          <a:lstStyle/>
          <a:p>
            <a:r>
              <a:rPr lang="en-US" dirty="0"/>
              <a:t>Cell Phones Prices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Newly available QA price indexes introduced by the Federal Reserve Board</a:t>
            </a:r>
          </a:p>
          <a:p>
            <a:pPr lvl="1"/>
            <a:r>
              <a:rPr lang="en-US" dirty="0"/>
              <a:t>BEA first introduced FRB price indexes for communications equipment in 2010</a:t>
            </a:r>
          </a:p>
          <a:p>
            <a:endParaRPr lang="en-US" dirty="0"/>
          </a:p>
          <a:p>
            <a:r>
              <a:rPr lang="en-US" dirty="0"/>
              <a:t>BLS CPI introduced new hedonic-based quality adjustment for smart phones in January 2018</a:t>
            </a:r>
          </a:p>
          <a:p>
            <a:pPr lvl="1"/>
            <a:r>
              <a:rPr lang="en-US" dirty="0"/>
              <a:t>Unfortunately not currently published as it’s own index – part of an aggregate</a:t>
            </a:r>
          </a:p>
          <a:p>
            <a:pPr marL="595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0183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101">
  <a:themeElements>
    <a:clrScheme name="BEA-Colors">
      <a:dk1>
        <a:srgbClr val="000000"/>
      </a:dk1>
      <a:lt1>
        <a:srgbClr val="FFFFFF"/>
      </a:lt1>
      <a:dk2>
        <a:srgbClr val="004C97"/>
      </a:dk2>
      <a:lt2>
        <a:srgbClr val="FFE9C3"/>
      </a:lt2>
      <a:accent1>
        <a:srgbClr val="004C97"/>
      </a:accent1>
      <a:accent2>
        <a:srgbClr val="C3D7EE"/>
      </a:accent2>
      <a:accent3>
        <a:srgbClr val="D86018"/>
      </a:accent3>
      <a:accent4>
        <a:srgbClr val="F2A900"/>
      </a:accent4>
      <a:accent5>
        <a:srgbClr val="9EA2A2"/>
      </a:accent5>
      <a:accent6>
        <a:srgbClr val="DCDEDF"/>
      </a:accent6>
      <a:hlink>
        <a:srgbClr val="004C97"/>
      </a:hlink>
      <a:folHlink>
        <a:srgbClr val="801F4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A-Presentation" id="{1A358093-687D-9244-A465-897A907D2E17}" vid="{CA775647-2094-834B-BB56-B238CC5747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12531</TotalTime>
  <Words>808</Words>
  <Application>Microsoft Office PowerPoint</Application>
  <PresentationFormat>On-screen Show (4:3)</PresentationFormat>
  <Paragraphs>165</Paragraphs>
  <Slides>22</Slides>
  <Notes>22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Gotham HTF</vt:lpstr>
      <vt:lpstr>Presentations 101</vt:lpstr>
      <vt:lpstr> Improved Measures of ICT in the US National Accounts</vt:lpstr>
      <vt:lpstr>BEAs Digital Economy Initiative</vt:lpstr>
      <vt:lpstr>Software Prices</vt:lpstr>
      <vt:lpstr>Why (or Why Not) Function Points?</vt:lpstr>
      <vt:lpstr>Function Points Database</vt:lpstr>
      <vt:lpstr>Justification for Use of Hedonics</vt:lpstr>
      <vt:lpstr>Software Price Indexes</vt:lpstr>
      <vt:lpstr>Cell Phones Prices</vt:lpstr>
      <vt:lpstr>Cell Phones Prices Continued</vt:lpstr>
      <vt:lpstr>Byrne, Corrado and Sichel Analysis</vt:lpstr>
      <vt:lpstr>Plans for 2018 Comprehensive Update</vt:lpstr>
      <vt:lpstr>Timeline of the ‘Cloud’</vt:lpstr>
      <vt:lpstr>Improved IT Equipment</vt:lpstr>
      <vt:lpstr>Missing imports: Reallocating imports of “Other Data Processing Machines” from PCs into Servers . </vt:lpstr>
      <vt:lpstr>Missing Imports: Justification for the reallocation</vt:lpstr>
      <vt:lpstr>“Missing” Imports</vt:lpstr>
      <vt:lpstr>Supply Chain of ‘Other Data Processing Units’</vt:lpstr>
      <vt:lpstr>Supply Chain: Wistron</vt:lpstr>
      <vt:lpstr>Supply Chain: Foxconn</vt:lpstr>
      <vt:lpstr>Supply Chain: Flex</vt:lpstr>
      <vt:lpstr>Revised PFI Servers Trend</vt:lpstr>
      <vt:lpstr>NIPA vs. FEDS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 101</dc:title>
  <dc:creator>Windows User</dc:creator>
  <cp:lastModifiedBy>Wasshausen, David</cp:lastModifiedBy>
  <cp:revision>214</cp:revision>
  <cp:lastPrinted>2018-06-01T21:35:47Z</cp:lastPrinted>
  <dcterms:created xsi:type="dcterms:W3CDTF">2017-01-18T21:58:20Z</dcterms:created>
  <dcterms:modified xsi:type="dcterms:W3CDTF">2018-06-01T21:55:22Z</dcterms:modified>
</cp:coreProperties>
</file>