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8" r:id="rId3"/>
    <p:sldId id="257" r:id="rId4"/>
    <p:sldId id="259" r:id="rId5"/>
    <p:sldId id="261" r:id="rId6"/>
    <p:sldId id="262" r:id="rId7"/>
    <p:sldId id="265" r:id="rId8"/>
    <p:sldId id="260" r:id="rId9"/>
    <p:sldId id="267" r:id="rId10"/>
    <p:sldId id="264"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52"/>
    <p:restoredTop sz="94696"/>
  </p:normalViewPr>
  <p:slideViewPr>
    <p:cSldViewPr snapToGrid="0" snapToObjects="1">
      <p:cViewPr varScale="1">
        <p:scale>
          <a:sx n="107" d="100"/>
          <a:sy n="107" d="100"/>
        </p:scale>
        <p:origin x="19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1/31/19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301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8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89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6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842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1/31/19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779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1/31/19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01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1/31/19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21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91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6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1/31/19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3911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B91D-C8A2-8C46-A34F-E2770E795DD2}"/>
              </a:ext>
            </a:extLst>
          </p:cNvPr>
          <p:cNvSpPr>
            <a:spLocks noGrp="1"/>
          </p:cNvSpPr>
          <p:nvPr>
            <p:ph type="ctrTitle"/>
          </p:nvPr>
        </p:nvSpPr>
        <p:spPr/>
        <p:txBody>
          <a:bodyPr/>
          <a:lstStyle/>
          <a:p>
            <a:r>
              <a:rPr lang="en-US" dirty="0"/>
              <a:t>Literature and medicine</a:t>
            </a:r>
          </a:p>
        </p:txBody>
      </p:sp>
      <p:sp>
        <p:nvSpPr>
          <p:cNvPr id="3" name="Subtitle 2">
            <a:extLst>
              <a:ext uri="{FF2B5EF4-FFF2-40B4-BE49-F238E27FC236}">
                <a16:creationId xmlns:a16="http://schemas.microsoft.com/office/drawing/2014/main" id="{4A1B2872-959F-B04F-8E33-F56C457D183D}"/>
              </a:ext>
            </a:extLst>
          </p:cNvPr>
          <p:cNvSpPr>
            <a:spLocks noGrp="1"/>
          </p:cNvSpPr>
          <p:nvPr>
            <p:ph type="subTitle" idx="1"/>
          </p:nvPr>
        </p:nvSpPr>
        <p:spPr/>
        <p:txBody>
          <a:bodyPr/>
          <a:lstStyle/>
          <a:p>
            <a:r>
              <a:rPr lang="en-US" b="1" dirty="0"/>
              <a:t>Nina </a:t>
            </a:r>
            <a:r>
              <a:rPr lang="en-US" b="1" dirty="0" err="1"/>
              <a:t>Begus</a:t>
            </a:r>
            <a:endParaRPr lang="en-US" b="1" dirty="0"/>
          </a:p>
          <a:p>
            <a:r>
              <a:rPr lang="en-US" dirty="0"/>
              <a:t>Harvard University/UW</a:t>
            </a:r>
          </a:p>
          <a:p>
            <a:r>
              <a:rPr lang="en-US" sz="1700" dirty="0"/>
              <a:t>nbegus@g.</a:t>
            </a:r>
            <a:r>
              <a:rPr lang="en-US" sz="1700" dirty="0" err="1"/>
              <a:t>harvard</a:t>
            </a:r>
            <a:r>
              <a:rPr lang="en-US" sz="1700" dirty="0"/>
              <a:t>..</a:t>
            </a:r>
            <a:r>
              <a:rPr lang="en-US" sz="1700" dirty="0" err="1"/>
              <a:t>edu</a:t>
            </a:r>
            <a:endParaRPr lang="en-US" sz="1700" dirty="0"/>
          </a:p>
        </p:txBody>
      </p:sp>
    </p:spTree>
    <p:extLst>
      <p:ext uri="{BB962C8B-B14F-4D97-AF65-F5344CB8AC3E}">
        <p14:creationId xmlns:p14="http://schemas.microsoft.com/office/powerpoint/2010/main" val="405730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D8BC-E3D2-3946-9464-5FF5245E8383}"/>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4020AE59-1BF0-3242-A82B-DA7EDB5D4BB1}"/>
              </a:ext>
            </a:extLst>
          </p:cNvPr>
          <p:cNvSpPr>
            <a:spLocks noGrp="1"/>
          </p:cNvSpPr>
          <p:nvPr>
            <p:ph idx="1"/>
          </p:nvPr>
        </p:nvSpPr>
        <p:spPr>
          <a:xfrm>
            <a:off x="1024127" y="2834640"/>
            <a:ext cx="9720073" cy="4023360"/>
          </a:xfrm>
        </p:spPr>
        <p:txBody>
          <a:bodyPr/>
          <a:lstStyle/>
          <a:p>
            <a:r>
              <a:rPr lang="en-US" dirty="0"/>
              <a:t>- health care: hospitals, clinics, nursing and assisted living homes, etc.</a:t>
            </a:r>
          </a:p>
          <a:p>
            <a:r>
              <a:rPr lang="en-US" dirty="0"/>
              <a:t>- pharmaceutical and biotechnology companies</a:t>
            </a:r>
          </a:p>
          <a:p>
            <a:r>
              <a:rPr lang="en-US" dirty="0"/>
              <a:t>- academic institutions</a:t>
            </a:r>
          </a:p>
          <a:p>
            <a:r>
              <a:rPr lang="en-US" dirty="0"/>
              <a:t>- institutional review boards and oversight/compliance boards</a:t>
            </a:r>
          </a:p>
          <a:p>
            <a:r>
              <a:rPr lang="en-US" dirty="0"/>
              <a:t>- policy organizations and think tanks</a:t>
            </a:r>
          </a:p>
          <a:p>
            <a:r>
              <a:rPr lang="en-US" dirty="0"/>
              <a:t>- …</a:t>
            </a:r>
          </a:p>
        </p:txBody>
      </p:sp>
      <p:pic>
        <p:nvPicPr>
          <p:cNvPr id="5" name="Picture 4">
            <a:extLst>
              <a:ext uri="{FF2B5EF4-FFF2-40B4-BE49-F238E27FC236}">
                <a16:creationId xmlns:a16="http://schemas.microsoft.com/office/drawing/2014/main" id="{C8FD5834-C303-0E4F-B915-58D68B5CCD73}"/>
              </a:ext>
            </a:extLst>
          </p:cNvPr>
          <p:cNvPicPr>
            <a:picLocks noChangeAspect="1"/>
          </p:cNvPicPr>
          <p:nvPr/>
        </p:nvPicPr>
        <p:blipFill>
          <a:blip r:embed="rId2"/>
          <a:stretch>
            <a:fillRect/>
          </a:stretch>
        </p:blipFill>
        <p:spPr>
          <a:xfrm>
            <a:off x="6448225" y="261921"/>
            <a:ext cx="5103646" cy="2024079"/>
          </a:xfrm>
          <a:prstGeom prst="rect">
            <a:avLst/>
          </a:prstGeom>
        </p:spPr>
      </p:pic>
    </p:spTree>
    <p:extLst>
      <p:ext uri="{BB962C8B-B14F-4D97-AF65-F5344CB8AC3E}">
        <p14:creationId xmlns:p14="http://schemas.microsoft.com/office/powerpoint/2010/main" val="136735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A516D1-AEC8-8742-8C05-D8D4206A0A5A}"/>
              </a:ext>
            </a:extLst>
          </p:cNvPr>
          <p:cNvPicPr>
            <a:picLocks noChangeAspect="1"/>
          </p:cNvPicPr>
          <p:nvPr/>
        </p:nvPicPr>
        <p:blipFill>
          <a:blip r:embed="rId2"/>
          <a:stretch>
            <a:fillRect/>
          </a:stretch>
        </p:blipFill>
        <p:spPr>
          <a:xfrm>
            <a:off x="1024128" y="548641"/>
            <a:ext cx="8968701" cy="5490145"/>
          </a:xfrm>
          <a:prstGeom prst="rect">
            <a:avLst/>
          </a:prstGeom>
        </p:spPr>
      </p:pic>
      <p:sp>
        <p:nvSpPr>
          <p:cNvPr id="5" name="Content Placeholder 4">
            <a:extLst>
              <a:ext uri="{FF2B5EF4-FFF2-40B4-BE49-F238E27FC236}">
                <a16:creationId xmlns:a16="http://schemas.microsoft.com/office/drawing/2014/main" id="{5005ABA2-553A-F74A-9A19-DE5695778385}"/>
              </a:ext>
            </a:extLst>
          </p:cNvPr>
          <p:cNvSpPr>
            <a:spLocks noGrp="1"/>
          </p:cNvSpPr>
          <p:nvPr>
            <p:ph idx="1"/>
          </p:nvPr>
        </p:nvSpPr>
        <p:spPr>
          <a:xfrm flipV="1">
            <a:off x="1239864" y="6309360"/>
            <a:ext cx="9504337" cy="548640"/>
          </a:xfrm>
        </p:spPr>
        <p:txBody>
          <a:bodyPr/>
          <a:lstStyle/>
          <a:p>
            <a:endParaRPr lang="en-US" dirty="0"/>
          </a:p>
        </p:txBody>
      </p:sp>
    </p:spTree>
    <p:extLst>
      <p:ext uri="{BB962C8B-B14F-4D97-AF65-F5344CB8AC3E}">
        <p14:creationId xmlns:p14="http://schemas.microsoft.com/office/powerpoint/2010/main" val="194299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9BD9-09BE-3F48-8F83-235F3F8FF59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1E431B9-9569-7A44-88CC-EBC418F27F71}"/>
              </a:ext>
            </a:extLst>
          </p:cNvPr>
          <p:cNvSpPr>
            <a:spLocks noGrp="1"/>
          </p:cNvSpPr>
          <p:nvPr>
            <p:ph idx="1"/>
          </p:nvPr>
        </p:nvSpPr>
        <p:spPr>
          <a:xfrm>
            <a:off x="1157288" y="2771774"/>
            <a:ext cx="9586913" cy="3929063"/>
          </a:xfrm>
        </p:spPr>
        <p:txBody>
          <a:bodyPr>
            <a:normAutofit/>
          </a:bodyPr>
          <a:lstStyle/>
          <a:p>
            <a:endParaRPr lang="es-ES" i="1" dirty="0"/>
          </a:p>
          <a:p>
            <a:endParaRPr lang="es-ES" i="1" dirty="0"/>
          </a:p>
          <a:p>
            <a:endParaRPr lang="es-ES" i="1" dirty="0"/>
          </a:p>
          <a:p>
            <a:endParaRPr lang="es-ES" i="1" dirty="0"/>
          </a:p>
          <a:p>
            <a:endParaRPr lang="es-ES" i="1" dirty="0"/>
          </a:p>
          <a:p>
            <a:endParaRPr lang="es-ES" i="1" dirty="0"/>
          </a:p>
          <a:p>
            <a:endParaRPr lang="es-ES" i="1" dirty="0"/>
          </a:p>
          <a:p>
            <a:pPr marL="128016" lvl="1" indent="0">
              <a:buNone/>
            </a:pPr>
            <a:endParaRPr lang="es-ES" i="1" dirty="0"/>
          </a:p>
          <a:p>
            <a:pPr marL="128016" lvl="1" indent="0">
              <a:buNone/>
            </a:pPr>
            <a:r>
              <a:rPr lang="es-ES" sz="2000" dirty="0"/>
              <a:t>                               Frida Kahlo, </a:t>
            </a:r>
            <a:r>
              <a:rPr lang="es-ES" sz="2000" i="1" dirty="0" err="1"/>
              <a:t>Arbol</a:t>
            </a:r>
            <a:r>
              <a:rPr lang="es-ES" sz="2000" i="1" dirty="0"/>
              <a:t> de la Esperanza (</a:t>
            </a:r>
            <a:r>
              <a:rPr lang="es-ES" sz="2000" i="1" dirty="0" err="1"/>
              <a:t>Tree</a:t>
            </a:r>
            <a:r>
              <a:rPr lang="es-ES" sz="2000" i="1" dirty="0"/>
              <a:t> of Hope),</a:t>
            </a:r>
            <a:r>
              <a:rPr lang="es-ES" sz="2000" dirty="0"/>
              <a:t> 1946.</a:t>
            </a:r>
            <a:endParaRPr lang="en-US" sz="2000" dirty="0"/>
          </a:p>
        </p:txBody>
      </p:sp>
      <p:pic>
        <p:nvPicPr>
          <p:cNvPr id="7" name="Picture 6">
            <a:extLst>
              <a:ext uri="{FF2B5EF4-FFF2-40B4-BE49-F238E27FC236}">
                <a16:creationId xmlns:a16="http://schemas.microsoft.com/office/drawing/2014/main" id="{638919B6-D13A-D549-A5CC-4DA6CCEA5712}"/>
              </a:ext>
            </a:extLst>
          </p:cNvPr>
          <p:cNvPicPr>
            <a:picLocks noChangeAspect="1"/>
          </p:cNvPicPr>
          <p:nvPr/>
        </p:nvPicPr>
        <p:blipFill>
          <a:blip r:embed="rId2"/>
          <a:stretch>
            <a:fillRect/>
          </a:stretch>
        </p:blipFill>
        <p:spPr>
          <a:xfrm>
            <a:off x="4147916" y="961009"/>
            <a:ext cx="3896167" cy="5311775"/>
          </a:xfrm>
          <a:prstGeom prst="rect">
            <a:avLst/>
          </a:prstGeom>
        </p:spPr>
      </p:pic>
      <p:sp>
        <p:nvSpPr>
          <p:cNvPr id="4" name="TextBox 3">
            <a:extLst>
              <a:ext uri="{FF2B5EF4-FFF2-40B4-BE49-F238E27FC236}">
                <a16:creationId xmlns:a16="http://schemas.microsoft.com/office/drawing/2014/main" id="{58D6D893-42BB-9141-A564-0788108D77CD}"/>
              </a:ext>
            </a:extLst>
          </p:cNvPr>
          <p:cNvSpPr txBox="1"/>
          <p:nvPr/>
        </p:nvSpPr>
        <p:spPr>
          <a:xfrm>
            <a:off x="485775" y="7858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123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04C5-F4AD-734A-B539-3B9995F88493}"/>
              </a:ext>
            </a:extLst>
          </p:cNvPr>
          <p:cNvSpPr>
            <a:spLocks noGrp="1"/>
          </p:cNvSpPr>
          <p:nvPr>
            <p:ph type="title"/>
          </p:nvPr>
        </p:nvSpPr>
        <p:spPr>
          <a:xfrm>
            <a:off x="1024127" y="585216"/>
            <a:ext cx="9977247" cy="1499616"/>
          </a:xfrm>
        </p:spPr>
        <p:txBody>
          <a:bodyPr/>
          <a:lstStyle/>
          <a:p>
            <a:r>
              <a:rPr lang="en-US" dirty="0"/>
              <a:t>How can humanities be useful for medicine?</a:t>
            </a:r>
          </a:p>
        </p:txBody>
      </p:sp>
      <p:pic>
        <p:nvPicPr>
          <p:cNvPr id="5" name="Content Placeholder 4">
            <a:extLst>
              <a:ext uri="{FF2B5EF4-FFF2-40B4-BE49-F238E27FC236}">
                <a16:creationId xmlns:a16="http://schemas.microsoft.com/office/drawing/2014/main" id="{549C7034-E9EE-4247-83A5-A4E4D0E302BA}"/>
              </a:ext>
            </a:extLst>
          </p:cNvPr>
          <p:cNvPicPr>
            <a:picLocks noGrp="1" noChangeAspect="1"/>
          </p:cNvPicPr>
          <p:nvPr>
            <p:ph idx="1"/>
          </p:nvPr>
        </p:nvPicPr>
        <p:blipFill>
          <a:blip r:embed="rId2"/>
          <a:stretch>
            <a:fillRect/>
          </a:stretch>
        </p:blipFill>
        <p:spPr>
          <a:xfrm>
            <a:off x="2074069" y="2392362"/>
            <a:ext cx="7620000" cy="3810000"/>
          </a:xfrm>
        </p:spPr>
      </p:pic>
    </p:spTree>
    <p:extLst>
      <p:ext uri="{BB962C8B-B14F-4D97-AF65-F5344CB8AC3E}">
        <p14:creationId xmlns:p14="http://schemas.microsoft.com/office/powerpoint/2010/main" val="411736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4658-8BD1-8348-A366-5E81D809D0C9}"/>
              </a:ext>
            </a:extLst>
          </p:cNvPr>
          <p:cNvSpPr>
            <a:spLocks noGrp="1"/>
          </p:cNvSpPr>
          <p:nvPr>
            <p:ph type="title"/>
          </p:nvPr>
        </p:nvSpPr>
        <p:spPr/>
        <p:txBody>
          <a:bodyPr/>
          <a:lstStyle/>
          <a:p>
            <a:r>
              <a:rPr lang="en-US" dirty="0"/>
              <a:t>How can humanities be useful for medicine</a:t>
            </a:r>
          </a:p>
        </p:txBody>
      </p:sp>
      <p:sp>
        <p:nvSpPr>
          <p:cNvPr id="3" name="Content Placeholder 2">
            <a:extLst>
              <a:ext uri="{FF2B5EF4-FFF2-40B4-BE49-F238E27FC236}">
                <a16:creationId xmlns:a16="http://schemas.microsoft.com/office/drawing/2014/main" id="{62359389-73DB-8F45-A8F7-57ACBDE5B391}"/>
              </a:ext>
            </a:extLst>
          </p:cNvPr>
          <p:cNvSpPr>
            <a:spLocks noGrp="1"/>
          </p:cNvSpPr>
          <p:nvPr>
            <p:ph idx="1"/>
          </p:nvPr>
        </p:nvSpPr>
        <p:spPr>
          <a:xfrm>
            <a:off x="1024128" y="2084832"/>
            <a:ext cx="9720073" cy="4187952"/>
          </a:xfrm>
        </p:spPr>
        <p:txBody>
          <a:bodyPr>
            <a:normAutofit/>
          </a:bodyPr>
          <a:lstStyle/>
          <a:p>
            <a:pPr algn="ctr"/>
            <a:r>
              <a:rPr lang="en-US" b="1" dirty="0">
                <a:solidFill>
                  <a:schemeClr val="accent2">
                    <a:lumMod val="75000"/>
                  </a:schemeClr>
                </a:solidFill>
              </a:rPr>
              <a:t>Medical Humanities/Health Humanities</a:t>
            </a:r>
          </a:p>
          <a:p>
            <a:r>
              <a:rPr lang="en-US" dirty="0"/>
              <a:t>Arts and Humanities as applied to medical education and practice</a:t>
            </a:r>
          </a:p>
          <a:p>
            <a:r>
              <a:rPr lang="en-US" dirty="0">
                <a:solidFill>
                  <a:schemeClr val="accent2">
                    <a:lumMod val="75000"/>
                  </a:schemeClr>
                </a:solidFill>
              </a:rPr>
              <a:t>- Literature and Medicine </a:t>
            </a:r>
          </a:p>
          <a:p>
            <a:r>
              <a:rPr lang="en-US" dirty="0"/>
              <a:t>narrative medicine (critical thinking, awareness, healing through art)</a:t>
            </a:r>
          </a:p>
          <a:p>
            <a:r>
              <a:rPr lang="en-US" dirty="0">
                <a:solidFill>
                  <a:schemeClr val="accent2">
                    <a:lumMod val="75000"/>
                  </a:schemeClr>
                </a:solidFill>
              </a:rPr>
              <a:t>- Bioethics </a:t>
            </a:r>
          </a:p>
          <a:p>
            <a:r>
              <a:rPr lang="en-US" dirty="0"/>
              <a:t>moral values of healthcare (organ donation, new technologies, etc.)</a:t>
            </a:r>
          </a:p>
          <a:p>
            <a:r>
              <a:rPr lang="en-US" dirty="0">
                <a:solidFill>
                  <a:schemeClr val="accent2">
                    <a:lumMod val="75000"/>
                  </a:schemeClr>
                </a:solidFill>
              </a:rPr>
              <a:t>- Clinical Ethics </a:t>
            </a:r>
          </a:p>
          <a:p>
            <a:r>
              <a:rPr lang="en-US" dirty="0"/>
              <a:t>professionalism in medicine (bedside manner, bias, etc.)</a:t>
            </a:r>
            <a:endParaRPr lang="en-US" dirty="0">
              <a:solidFill>
                <a:schemeClr val="accent2">
                  <a:lumMod val="75000"/>
                </a:schemeClr>
              </a:solidFill>
            </a:endParaRPr>
          </a:p>
        </p:txBody>
      </p:sp>
      <p:pic>
        <p:nvPicPr>
          <p:cNvPr id="5" name="Picture 4">
            <a:extLst>
              <a:ext uri="{FF2B5EF4-FFF2-40B4-BE49-F238E27FC236}">
                <a16:creationId xmlns:a16="http://schemas.microsoft.com/office/drawing/2014/main" id="{F009D83A-5F47-814F-A8E2-C6CC4EBCAC15}"/>
              </a:ext>
            </a:extLst>
          </p:cNvPr>
          <p:cNvPicPr>
            <a:picLocks noChangeAspect="1"/>
          </p:cNvPicPr>
          <p:nvPr/>
        </p:nvPicPr>
        <p:blipFill>
          <a:blip r:embed="rId2"/>
          <a:stretch>
            <a:fillRect/>
          </a:stretch>
        </p:blipFill>
        <p:spPr>
          <a:xfrm>
            <a:off x="8693942" y="2477800"/>
            <a:ext cx="3286125" cy="2994883"/>
          </a:xfrm>
          <a:prstGeom prst="rect">
            <a:avLst/>
          </a:prstGeom>
        </p:spPr>
      </p:pic>
      <p:sp>
        <p:nvSpPr>
          <p:cNvPr id="6" name="TextBox 5">
            <a:extLst>
              <a:ext uri="{FF2B5EF4-FFF2-40B4-BE49-F238E27FC236}">
                <a16:creationId xmlns:a16="http://schemas.microsoft.com/office/drawing/2014/main" id="{8BC99E4B-DDBD-104A-92A4-0EE18AC82D9D}"/>
              </a:ext>
            </a:extLst>
          </p:cNvPr>
          <p:cNvSpPr txBox="1"/>
          <p:nvPr/>
        </p:nvSpPr>
        <p:spPr>
          <a:xfrm>
            <a:off x="8693942" y="5549568"/>
            <a:ext cx="3386139" cy="646331"/>
          </a:xfrm>
          <a:prstGeom prst="rect">
            <a:avLst/>
          </a:prstGeom>
          <a:noFill/>
        </p:spPr>
        <p:txBody>
          <a:bodyPr wrap="square" rtlCol="0">
            <a:spAutoFit/>
          </a:bodyPr>
          <a:lstStyle/>
          <a:p>
            <a:r>
              <a:rPr lang="en-US" dirty="0"/>
              <a:t>Frida Kahlo, </a:t>
            </a:r>
            <a:r>
              <a:rPr lang="en-US" i="1" dirty="0"/>
              <a:t>Self-Portrait with the Portrait of Doctor </a:t>
            </a:r>
            <a:r>
              <a:rPr lang="en-US" i="1" dirty="0" err="1"/>
              <a:t>Farill</a:t>
            </a:r>
            <a:r>
              <a:rPr lang="en-US" i="1" dirty="0"/>
              <a:t>, 1951.</a:t>
            </a:r>
            <a:endParaRPr lang="en-US" dirty="0"/>
          </a:p>
        </p:txBody>
      </p:sp>
    </p:spTree>
    <p:extLst>
      <p:ext uri="{BB962C8B-B14F-4D97-AF65-F5344CB8AC3E}">
        <p14:creationId xmlns:p14="http://schemas.microsoft.com/office/powerpoint/2010/main" val="7985947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B7187-566F-EB4D-98E6-9DD85D9FEF23}"/>
              </a:ext>
            </a:extLst>
          </p:cNvPr>
          <p:cNvSpPr>
            <a:spLocks noGrp="1"/>
          </p:cNvSpPr>
          <p:nvPr>
            <p:ph type="title"/>
          </p:nvPr>
        </p:nvSpPr>
        <p:spPr>
          <a:xfrm>
            <a:off x="1024128" y="872501"/>
            <a:ext cx="9720072" cy="1413499"/>
          </a:xfrm>
        </p:spPr>
        <p:txBody>
          <a:bodyPr>
            <a:normAutofit fontScale="90000"/>
          </a:bodyPr>
          <a:lstStyle/>
          <a:p>
            <a:pPr>
              <a:lnSpc>
                <a:spcPct val="150000"/>
              </a:lnSpc>
            </a:pPr>
            <a:r>
              <a:rPr lang="en-US" dirty="0"/>
              <a:t>Example of all three</a:t>
            </a:r>
            <a:br>
              <a:rPr lang="en-US" dirty="0"/>
            </a:br>
            <a:r>
              <a:rPr lang="en-US" sz="2000" dirty="0"/>
              <a:t>Nancy </a:t>
            </a:r>
            <a:r>
              <a:rPr lang="en-US" sz="2000" dirty="0" err="1"/>
              <a:t>jecker</a:t>
            </a:r>
            <a:r>
              <a:rPr lang="en-US" sz="2000" dirty="0"/>
              <a:t>, </a:t>
            </a:r>
            <a:r>
              <a:rPr lang="en-US" sz="2200" dirty="0"/>
              <a:t>Caring for ‘Socially Undesirable’ Patients </a:t>
            </a:r>
            <a:br>
              <a:rPr lang="en-US" sz="2200" dirty="0"/>
            </a:br>
            <a:r>
              <a:rPr lang="en-US" sz="1700" i="1" dirty="0"/>
              <a:t>Cambridge Quarterly Healthcare Ethics </a:t>
            </a:r>
            <a:r>
              <a:rPr lang="en-US" sz="1700" dirty="0"/>
              <a:t>5/4 (1996): 519-32</a:t>
            </a:r>
            <a:br>
              <a:rPr lang="en-US" sz="1700" dirty="0"/>
            </a:br>
            <a:br>
              <a:rPr lang="en-US" sz="2000" dirty="0"/>
            </a:br>
            <a:endParaRPr lang="en-US" sz="2000" dirty="0"/>
          </a:p>
        </p:txBody>
      </p:sp>
      <p:sp>
        <p:nvSpPr>
          <p:cNvPr id="3" name="Content Placeholder 2">
            <a:extLst>
              <a:ext uri="{FF2B5EF4-FFF2-40B4-BE49-F238E27FC236}">
                <a16:creationId xmlns:a16="http://schemas.microsoft.com/office/drawing/2014/main" id="{5491AF04-31E2-EF41-ABFC-1BE54695FAF0}"/>
              </a:ext>
            </a:extLst>
          </p:cNvPr>
          <p:cNvSpPr>
            <a:spLocks noGrp="1"/>
          </p:cNvSpPr>
          <p:nvPr>
            <p:ph idx="1"/>
          </p:nvPr>
        </p:nvSpPr>
        <p:spPr/>
        <p:txBody>
          <a:bodyPr>
            <a:normAutofit fontScale="92500"/>
          </a:bodyPr>
          <a:lstStyle/>
          <a:p>
            <a:r>
              <a:rPr lang="en-US" dirty="0"/>
              <a:t>Mr. Bernard was a homeless man, aged 58. His medical history revealed alcohol abuse, seizure disorder, and two suicide attempts. Brought to the emergency room at a local hospital after being found "semi-comatose," his respiratory distress led to his being intubated and placed on a ventilator. The healthcare team suspected the patient ingested antifreeze.  […]</a:t>
            </a:r>
          </a:p>
          <a:p>
            <a:r>
              <a:rPr lang="en-US" dirty="0"/>
              <a:t>The healthcare team discussed placing a DNR [do not resuscitate] order in the patient's chart. Several residents felt that a unilateral decision to withhold resuscitation was justified and that continuing to treat Mr. Bernard was futile. During rounds, a resident stated that "somebody has to make the decision," but no explicit discussion of nonmedical considerations was acknowledged. No DNR order was written prior to the patient's transfer to a general medicine floor. An effort was made to contact some- one from the local Mission (where the patient had stayed) to find out if the patient had any family members. […] The patient's daughter who resided in another state was reached by phone, and agreed to a DNR order based on the attending physician's recommendation.</a:t>
            </a:r>
          </a:p>
          <a:p>
            <a:endParaRPr lang="en-US" dirty="0"/>
          </a:p>
          <a:p>
            <a:endParaRPr lang="en-US" dirty="0"/>
          </a:p>
        </p:txBody>
      </p:sp>
    </p:spTree>
    <p:extLst>
      <p:ext uri="{BB962C8B-B14F-4D97-AF65-F5344CB8AC3E}">
        <p14:creationId xmlns:p14="http://schemas.microsoft.com/office/powerpoint/2010/main" val="251406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0C5A9-B444-B441-9942-3DCF340FF5CF}"/>
              </a:ext>
            </a:extLst>
          </p:cNvPr>
          <p:cNvSpPr>
            <a:spLocks noGrp="1"/>
          </p:cNvSpPr>
          <p:nvPr>
            <p:ph idx="1"/>
          </p:nvPr>
        </p:nvSpPr>
        <p:spPr>
          <a:xfrm>
            <a:off x="1024128" y="839164"/>
            <a:ext cx="9720073" cy="4334719"/>
          </a:xfrm>
        </p:spPr>
        <p:txBody>
          <a:bodyPr>
            <a:normAutofit/>
          </a:bodyPr>
          <a:lstStyle/>
          <a:p>
            <a:r>
              <a:rPr lang="en-US" dirty="0"/>
              <a:t>The following day a medical student asked, "Why should we continue to treat this guy given the quality of life he had before he ever got here?" The student added that the patient was on Medicaid, and perhaps "society could find better ways to spend healthcare dollars." The attending physician responded, "We don't know what this man's life is like. Even if he lives under a bridge, he may help other people who live with him. Although he may be responsible for his condition, a good society is a compassionate and forgiving society." Later, the attending pulled the residents aside and told them they were "doing good" and that there were times when physicians had to make rationing decisions when no one else will or can.</a:t>
            </a:r>
          </a:p>
          <a:p>
            <a:endParaRPr lang="en-US" dirty="0"/>
          </a:p>
          <a:p>
            <a:r>
              <a:rPr lang="en-US" dirty="0"/>
              <a:t>WHAT RAISES CONCERNS?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0957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6BEA-104C-B44B-9EBE-4AF22B19BE28}"/>
              </a:ext>
            </a:extLst>
          </p:cNvPr>
          <p:cNvSpPr>
            <a:spLocks noGrp="1"/>
          </p:cNvSpPr>
          <p:nvPr>
            <p:ph type="title"/>
          </p:nvPr>
        </p:nvSpPr>
        <p:spPr>
          <a:xfrm>
            <a:off x="1024128" y="585216"/>
            <a:ext cx="2004823" cy="1499616"/>
          </a:xfrm>
        </p:spPr>
        <p:txBody>
          <a:bodyPr/>
          <a:lstStyle/>
          <a:p>
            <a:r>
              <a:rPr lang="en-US" dirty="0"/>
              <a:t>HONY!</a:t>
            </a:r>
          </a:p>
        </p:txBody>
      </p:sp>
      <p:sp>
        <p:nvSpPr>
          <p:cNvPr id="3" name="Content Placeholder 2">
            <a:extLst>
              <a:ext uri="{FF2B5EF4-FFF2-40B4-BE49-F238E27FC236}">
                <a16:creationId xmlns:a16="http://schemas.microsoft.com/office/drawing/2014/main" id="{AB46F504-42C8-DF4C-8DFA-054A888E68D2}"/>
              </a:ext>
            </a:extLst>
          </p:cNvPr>
          <p:cNvSpPr>
            <a:spLocks noGrp="1"/>
          </p:cNvSpPr>
          <p:nvPr>
            <p:ph idx="1"/>
          </p:nvPr>
        </p:nvSpPr>
        <p:spPr/>
        <p:txBody>
          <a:bodyPr/>
          <a:lstStyle/>
          <a:p>
            <a:pPr marL="0" indent="0">
              <a:buNone/>
            </a:pPr>
            <a:endParaRPr lang="en-US" dirty="0">
              <a:solidFill>
                <a:schemeClr val="accent2"/>
              </a:solidFill>
            </a:endParaRPr>
          </a:p>
          <a:p>
            <a:pPr marL="0" indent="0">
              <a:buNone/>
            </a:pPr>
            <a:endParaRPr lang="en-US" dirty="0"/>
          </a:p>
        </p:txBody>
      </p:sp>
      <p:pic>
        <p:nvPicPr>
          <p:cNvPr id="5" name="Picture 4">
            <a:extLst>
              <a:ext uri="{FF2B5EF4-FFF2-40B4-BE49-F238E27FC236}">
                <a16:creationId xmlns:a16="http://schemas.microsoft.com/office/drawing/2014/main" id="{F609D397-C122-154A-86D5-7B4422ED3FF4}"/>
              </a:ext>
            </a:extLst>
          </p:cNvPr>
          <p:cNvPicPr>
            <a:picLocks noChangeAspect="1"/>
          </p:cNvPicPr>
          <p:nvPr/>
        </p:nvPicPr>
        <p:blipFill>
          <a:blip r:embed="rId2"/>
          <a:stretch>
            <a:fillRect/>
          </a:stretch>
        </p:blipFill>
        <p:spPr>
          <a:xfrm>
            <a:off x="3219448" y="875223"/>
            <a:ext cx="6993526" cy="4664696"/>
          </a:xfrm>
          <a:prstGeom prst="rect">
            <a:avLst/>
          </a:prstGeom>
        </p:spPr>
      </p:pic>
      <p:sp>
        <p:nvSpPr>
          <p:cNvPr id="6" name="Rectangle 5">
            <a:extLst>
              <a:ext uri="{FF2B5EF4-FFF2-40B4-BE49-F238E27FC236}">
                <a16:creationId xmlns:a16="http://schemas.microsoft.com/office/drawing/2014/main" id="{E9BF622C-F814-CF48-961B-8FB6FECFAC3B}"/>
              </a:ext>
            </a:extLst>
          </p:cNvPr>
          <p:cNvSpPr/>
          <p:nvPr/>
        </p:nvSpPr>
        <p:spPr>
          <a:xfrm>
            <a:off x="3219449" y="5741087"/>
            <a:ext cx="6993525" cy="769441"/>
          </a:xfrm>
          <a:prstGeom prst="rect">
            <a:avLst/>
          </a:prstGeom>
        </p:spPr>
        <p:txBody>
          <a:bodyPr wrap="square">
            <a:spAutoFit/>
          </a:bodyPr>
          <a:lstStyle/>
          <a:p>
            <a:r>
              <a:rPr lang="en-US" sz="2200" dirty="0"/>
              <a:t>"Why are you photographing homeless people?" </a:t>
            </a:r>
          </a:p>
          <a:p>
            <a:r>
              <a:rPr lang="en-US" sz="2200" dirty="0"/>
              <a:t>"I'm not. I'm photographing friendship." </a:t>
            </a:r>
          </a:p>
        </p:txBody>
      </p:sp>
    </p:spTree>
    <p:extLst>
      <p:ext uri="{BB962C8B-B14F-4D97-AF65-F5344CB8AC3E}">
        <p14:creationId xmlns:p14="http://schemas.microsoft.com/office/powerpoint/2010/main" val="286734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94F3-B67A-A04D-9550-8DC2E21532B7}"/>
              </a:ext>
            </a:extLst>
          </p:cNvPr>
          <p:cNvSpPr>
            <a:spLocks noGrp="1"/>
          </p:cNvSpPr>
          <p:nvPr>
            <p:ph type="title"/>
          </p:nvPr>
        </p:nvSpPr>
        <p:spPr>
          <a:xfrm>
            <a:off x="1012127" y="563371"/>
            <a:ext cx="9720072" cy="1499616"/>
          </a:xfrm>
        </p:spPr>
        <p:txBody>
          <a:bodyPr>
            <a:normAutofit/>
          </a:bodyPr>
          <a:lstStyle/>
          <a:p>
            <a:r>
              <a:rPr lang="en-US" sz="4400" dirty="0"/>
              <a:t>why are stories important?</a:t>
            </a:r>
          </a:p>
        </p:txBody>
      </p:sp>
      <p:sp>
        <p:nvSpPr>
          <p:cNvPr id="3" name="Content Placeholder 2">
            <a:extLst>
              <a:ext uri="{FF2B5EF4-FFF2-40B4-BE49-F238E27FC236}">
                <a16:creationId xmlns:a16="http://schemas.microsoft.com/office/drawing/2014/main" id="{3A519A13-6E10-9145-83A4-7FF8182FEC54}"/>
              </a:ext>
            </a:extLst>
          </p:cNvPr>
          <p:cNvSpPr>
            <a:spLocks noGrp="1"/>
          </p:cNvSpPr>
          <p:nvPr>
            <p:ph idx="1"/>
          </p:nvPr>
        </p:nvSpPr>
        <p:spPr>
          <a:xfrm>
            <a:off x="755504" y="5986017"/>
            <a:ext cx="5116659" cy="871983"/>
          </a:xfrm>
        </p:spPr>
        <p:txBody>
          <a:bodyPr>
            <a:normAutofit fontScale="92500" lnSpcReduction="10000"/>
          </a:bodyPr>
          <a:lstStyle/>
          <a:p>
            <a:r>
              <a:rPr lang="en-US" i="1" dirty="0"/>
              <a:t>Life of George Washington: The Christian</a:t>
            </a:r>
            <a:r>
              <a:rPr lang="en-US" dirty="0"/>
              <a:t>, lithograph by Claude </a:t>
            </a:r>
            <a:r>
              <a:rPr lang="en-US" dirty="0" err="1"/>
              <a:t>Regnier</a:t>
            </a:r>
            <a:r>
              <a:rPr lang="en-US" dirty="0"/>
              <a:t>, after </a:t>
            </a:r>
            <a:r>
              <a:rPr lang="en-US" dirty="0" err="1"/>
              <a:t>Junius</a:t>
            </a:r>
            <a:r>
              <a:rPr lang="en-US" dirty="0"/>
              <a:t> Brutus Stearns,1853. </a:t>
            </a:r>
          </a:p>
        </p:txBody>
      </p:sp>
      <p:pic>
        <p:nvPicPr>
          <p:cNvPr id="5" name="Picture 4">
            <a:extLst>
              <a:ext uri="{FF2B5EF4-FFF2-40B4-BE49-F238E27FC236}">
                <a16:creationId xmlns:a16="http://schemas.microsoft.com/office/drawing/2014/main" id="{3481687C-35FF-0742-8A85-51BAA7C9A8DE}"/>
              </a:ext>
            </a:extLst>
          </p:cNvPr>
          <p:cNvPicPr>
            <a:picLocks noChangeAspect="1"/>
          </p:cNvPicPr>
          <p:nvPr/>
        </p:nvPicPr>
        <p:blipFill>
          <a:blip r:embed="rId2"/>
          <a:stretch>
            <a:fillRect/>
          </a:stretch>
        </p:blipFill>
        <p:spPr>
          <a:xfrm>
            <a:off x="6524628" y="585216"/>
            <a:ext cx="5420864" cy="3460877"/>
          </a:xfrm>
          <a:prstGeom prst="rect">
            <a:avLst/>
          </a:prstGeom>
        </p:spPr>
      </p:pic>
      <p:pic>
        <p:nvPicPr>
          <p:cNvPr id="7" name="Picture 6">
            <a:extLst>
              <a:ext uri="{FF2B5EF4-FFF2-40B4-BE49-F238E27FC236}">
                <a16:creationId xmlns:a16="http://schemas.microsoft.com/office/drawing/2014/main" id="{2A92CB39-F668-0D41-8CDC-AADE97D2966D}"/>
              </a:ext>
            </a:extLst>
          </p:cNvPr>
          <p:cNvPicPr>
            <a:picLocks noChangeAspect="1"/>
          </p:cNvPicPr>
          <p:nvPr/>
        </p:nvPicPr>
        <p:blipFill>
          <a:blip r:embed="rId3"/>
          <a:stretch>
            <a:fillRect/>
          </a:stretch>
        </p:blipFill>
        <p:spPr>
          <a:xfrm>
            <a:off x="755503" y="2184400"/>
            <a:ext cx="5116660" cy="3702050"/>
          </a:xfrm>
          <a:prstGeom prst="rect">
            <a:avLst/>
          </a:prstGeom>
        </p:spPr>
      </p:pic>
      <p:sp>
        <p:nvSpPr>
          <p:cNvPr id="8" name="Rectangle 7">
            <a:extLst>
              <a:ext uri="{FF2B5EF4-FFF2-40B4-BE49-F238E27FC236}">
                <a16:creationId xmlns:a16="http://schemas.microsoft.com/office/drawing/2014/main" id="{F8E86769-D1AC-E047-89F8-FB89D5087FAA}"/>
              </a:ext>
            </a:extLst>
          </p:cNvPr>
          <p:cNvSpPr/>
          <p:nvPr/>
        </p:nvSpPr>
        <p:spPr>
          <a:xfrm>
            <a:off x="10129838" y="4403187"/>
            <a:ext cx="3171825" cy="1600438"/>
          </a:xfrm>
          <a:prstGeom prst="rect">
            <a:avLst/>
          </a:prstGeom>
        </p:spPr>
        <p:txBody>
          <a:bodyPr wrap="square">
            <a:spAutoFit/>
          </a:bodyPr>
          <a:lstStyle/>
          <a:p>
            <a:r>
              <a:rPr lang="en-US" sz="2000" dirty="0">
                <a:latin typeface="Tw Cen MT" panose="020B0602020104020603" pitchFamily="34" charset="77"/>
              </a:rPr>
              <a:t>Robert Pope, </a:t>
            </a:r>
          </a:p>
          <a:p>
            <a:r>
              <a:rPr lang="en-US" sz="2000" i="1" dirty="0">
                <a:latin typeface="Tw Cen MT" panose="020B0602020104020603" pitchFamily="34" charset="77"/>
              </a:rPr>
              <a:t>Visitors</a:t>
            </a:r>
            <a:r>
              <a:rPr lang="en-US" sz="2000" dirty="0">
                <a:latin typeface="Tw Cen MT" panose="020B0602020104020603" pitchFamily="34" charset="77"/>
              </a:rPr>
              <a:t>, 1989</a:t>
            </a:r>
            <a:r>
              <a:rPr lang="en-US" dirty="0">
                <a:latin typeface="Tw Cen MT" panose="020B0602020104020603" pitchFamily="34" charset="77"/>
              </a:rPr>
              <a:t>.</a:t>
            </a:r>
          </a:p>
          <a:p>
            <a:endParaRPr lang="en-US" dirty="0">
              <a:latin typeface="Tw Cen MT" panose="020B0602020104020603" pitchFamily="34" charset="77"/>
            </a:endParaRPr>
          </a:p>
          <a:p>
            <a:r>
              <a:rPr lang="en-US" sz="2000" i="1" dirty="0">
                <a:latin typeface="Tw Cen MT" panose="020B0602020104020603" pitchFamily="34" charset="77"/>
              </a:rPr>
              <a:t>Mother and Son,</a:t>
            </a:r>
          </a:p>
          <a:p>
            <a:r>
              <a:rPr lang="en-US" sz="2000" dirty="0">
                <a:latin typeface="Tw Cen MT" panose="020B0602020104020603" pitchFamily="34" charset="77"/>
              </a:rPr>
              <a:t>1989.</a:t>
            </a:r>
          </a:p>
        </p:txBody>
      </p:sp>
      <p:pic>
        <p:nvPicPr>
          <p:cNvPr id="10" name="Picture 9">
            <a:extLst>
              <a:ext uri="{FF2B5EF4-FFF2-40B4-BE49-F238E27FC236}">
                <a16:creationId xmlns:a16="http://schemas.microsoft.com/office/drawing/2014/main" id="{4764D81E-7A7C-1D4C-AE4D-29EEABC88956}"/>
              </a:ext>
            </a:extLst>
          </p:cNvPr>
          <p:cNvPicPr>
            <a:picLocks noChangeAspect="1"/>
          </p:cNvPicPr>
          <p:nvPr/>
        </p:nvPicPr>
        <p:blipFill>
          <a:blip r:embed="rId4"/>
          <a:stretch>
            <a:fillRect/>
          </a:stretch>
        </p:blipFill>
        <p:spPr>
          <a:xfrm>
            <a:off x="6524628" y="4120866"/>
            <a:ext cx="3605210" cy="2753980"/>
          </a:xfrm>
          <a:prstGeom prst="rect">
            <a:avLst/>
          </a:prstGeom>
        </p:spPr>
      </p:pic>
    </p:spTree>
    <p:extLst>
      <p:ext uri="{BB962C8B-B14F-4D97-AF65-F5344CB8AC3E}">
        <p14:creationId xmlns:p14="http://schemas.microsoft.com/office/powerpoint/2010/main" val="123060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14BA-0C46-1341-B311-70EA4CE98466}"/>
              </a:ext>
            </a:extLst>
          </p:cNvPr>
          <p:cNvSpPr>
            <a:spLocks noGrp="1"/>
          </p:cNvSpPr>
          <p:nvPr>
            <p:ph type="title"/>
          </p:nvPr>
        </p:nvSpPr>
        <p:spPr>
          <a:xfrm>
            <a:off x="1235964" y="632433"/>
            <a:ext cx="9720072" cy="1499616"/>
          </a:xfrm>
        </p:spPr>
        <p:txBody>
          <a:bodyPr/>
          <a:lstStyle/>
          <a:p>
            <a:r>
              <a:rPr lang="en-US" dirty="0"/>
              <a:t>Literature at work</a:t>
            </a:r>
          </a:p>
        </p:txBody>
      </p:sp>
      <p:sp>
        <p:nvSpPr>
          <p:cNvPr id="3" name="Content Placeholder 2">
            <a:extLst>
              <a:ext uri="{FF2B5EF4-FFF2-40B4-BE49-F238E27FC236}">
                <a16:creationId xmlns:a16="http://schemas.microsoft.com/office/drawing/2014/main" id="{5B82AA47-AE97-4B40-A8F0-840A2A06BEC8}"/>
              </a:ext>
            </a:extLst>
          </p:cNvPr>
          <p:cNvSpPr>
            <a:spLocks noGrp="1"/>
          </p:cNvSpPr>
          <p:nvPr>
            <p:ph idx="1"/>
          </p:nvPr>
        </p:nvSpPr>
        <p:spPr>
          <a:xfrm>
            <a:off x="880364" y="2014329"/>
            <a:ext cx="11078274" cy="4023360"/>
          </a:xfrm>
        </p:spPr>
        <p:txBody>
          <a:bodyPr>
            <a:normAutofit/>
          </a:bodyPr>
          <a:lstStyle/>
          <a:p>
            <a:r>
              <a:rPr lang="en-US" dirty="0"/>
              <a:t>- since 1972, part of </a:t>
            </a:r>
            <a:r>
              <a:rPr lang="en-US" dirty="0" err="1"/>
              <a:t>MedSchool</a:t>
            </a:r>
            <a:r>
              <a:rPr lang="en-US" dirty="0"/>
              <a:t> curricula</a:t>
            </a:r>
          </a:p>
          <a:p>
            <a:r>
              <a:rPr lang="en-US" dirty="0"/>
              <a:t>- MS program in Narrative Medicine at Columbia</a:t>
            </a:r>
          </a:p>
          <a:p>
            <a:r>
              <a:rPr lang="en-US" dirty="0"/>
              <a:t>- literary meetings of hospital workers at MGH</a:t>
            </a:r>
          </a:p>
          <a:p>
            <a:r>
              <a:rPr lang="en-US" dirty="0"/>
              <a:t>- doctor/patient writing a memoir</a:t>
            </a:r>
          </a:p>
          <a:p>
            <a:r>
              <a:rPr lang="en-US" dirty="0"/>
              <a:t>- connecting with co-sufferers</a:t>
            </a:r>
          </a:p>
          <a:p>
            <a:r>
              <a:rPr lang="en-US" dirty="0"/>
              <a:t>- healing powers of art</a:t>
            </a:r>
          </a:p>
          <a:p>
            <a:r>
              <a:rPr lang="en-US" dirty="0"/>
              <a:t>- …</a:t>
            </a:r>
          </a:p>
          <a:p>
            <a:endParaRPr lang="en-US" dirty="0"/>
          </a:p>
        </p:txBody>
      </p:sp>
      <p:pic>
        <p:nvPicPr>
          <p:cNvPr id="5" name="Picture 4">
            <a:extLst>
              <a:ext uri="{FF2B5EF4-FFF2-40B4-BE49-F238E27FC236}">
                <a16:creationId xmlns:a16="http://schemas.microsoft.com/office/drawing/2014/main" id="{9AD6E080-1097-0A4B-9249-42DB19960AFA}"/>
              </a:ext>
            </a:extLst>
          </p:cNvPr>
          <p:cNvPicPr>
            <a:picLocks noChangeAspect="1"/>
          </p:cNvPicPr>
          <p:nvPr/>
        </p:nvPicPr>
        <p:blipFill>
          <a:blip r:embed="rId2"/>
          <a:stretch>
            <a:fillRect/>
          </a:stretch>
        </p:blipFill>
        <p:spPr>
          <a:xfrm>
            <a:off x="9845867" y="186461"/>
            <a:ext cx="2084103" cy="3175000"/>
          </a:xfrm>
          <a:prstGeom prst="rect">
            <a:avLst/>
          </a:prstGeom>
        </p:spPr>
      </p:pic>
      <p:pic>
        <p:nvPicPr>
          <p:cNvPr id="7" name="Picture 6">
            <a:extLst>
              <a:ext uri="{FF2B5EF4-FFF2-40B4-BE49-F238E27FC236}">
                <a16:creationId xmlns:a16="http://schemas.microsoft.com/office/drawing/2014/main" id="{BE1C246E-DFFC-F740-A763-2C1F0EB04B41}"/>
              </a:ext>
            </a:extLst>
          </p:cNvPr>
          <p:cNvPicPr>
            <a:picLocks noChangeAspect="1"/>
          </p:cNvPicPr>
          <p:nvPr/>
        </p:nvPicPr>
        <p:blipFill>
          <a:blip r:embed="rId3"/>
          <a:stretch>
            <a:fillRect/>
          </a:stretch>
        </p:blipFill>
        <p:spPr>
          <a:xfrm>
            <a:off x="9845867" y="3429000"/>
            <a:ext cx="2112771" cy="3321967"/>
          </a:xfrm>
          <a:prstGeom prst="rect">
            <a:avLst/>
          </a:prstGeom>
        </p:spPr>
      </p:pic>
      <p:pic>
        <p:nvPicPr>
          <p:cNvPr id="9" name="Picture 8">
            <a:extLst>
              <a:ext uri="{FF2B5EF4-FFF2-40B4-BE49-F238E27FC236}">
                <a16:creationId xmlns:a16="http://schemas.microsoft.com/office/drawing/2014/main" id="{ABD74CAA-5094-D84B-8852-2195CAB8ADF3}"/>
              </a:ext>
            </a:extLst>
          </p:cNvPr>
          <p:cNvPicPr>
            <a:picLocks noChangeAspect="1"/>
          </p:cNvPicPr>
          <p:nvPr/>
        </p:nvPicPr>
        <p:blipFill>
          <a:blip r:embed="rId4"/>
          <a:stretch>
            <a:fillRect/>
          </a:stretch>
        </p:blipFill>
        <p:spPr>
          <a:xfrm>
            <a:off x="7453898" y="186461"/>
            <a:ext cx="2116667" cy="3175000"/>
          </a:xfrm>
          <a:prstGeom prst="rect">
            <a:avLst/>
          </a:prstGeom>
        </p:spPr>
      </p:pic>
      <p:pic>
        <p:nvPicPr>
          <p:cNvPr id="6" name="Picture 5">
            <a:extLst>
              <a:ext uri="{FF2B5EF4-FFF2-40B4-BE49-F238E27FC236}">
                <a16:creationId xmlns:a16="http://schemas.microsoft.com/office/drawing/2014/main" id="{6DA8C92B-04C3-7344-B39B-2D5763208AAA}"/>
              </a:ext>
            </a:extLst>
          </p:cNvPr>
          <p:cNvPicPr>
            <a:picLocks noChangeAspect="1"/>
          </p:cNvPicPr>
          <p:nvPr/>
        </p:nvPicPr>
        <p:blipFill>
          <a:blip r:embed="rId5"/>
          <a:stretch>
            <a:fillRect/>
          </a:stretch>
        </p:blipFill>
        <p:spPr>
          <a:xfrm>
            <a:off x="7404910" y="3453420"/>
            <a:ext cx="2214644" cy="3321966"/>
          </a:xfrm>
          <a:prstGeom prst="rect">
            <a:avLst/>
          </a:prstGeom>
        </p:spPr>
      </p:pic>
      <p:pic>
        <p:nvPicPr>
          <p:cNvPr id="10" name="Picture 9">
            <a:extLst>
              <a:ext uri="{FF2B5EF4-FFF2-40B4-BE49-F238E27FC236}">
                <a16:creationId xmlns:a16="http://schemas.microsoft.com/office/drawing/2014/main" id="{E6FFB516-727E-6C4A-A66B-F00E550FE14F}"/>
              </a:ext>
            </a:extLst>
          </p:cNvPr>
          <p:cNvPicPr>
            <a:picLocks noChangeAspect="1"/>
          </p:cNvPicPr>
          <p:nvPr/>
        </p:nvPicPr>
        <p:blipFill>
          <a:blip r:embed="rId6"/>
          <a:stretch>
            <a:fillRect/>
          </a:stretch>
        </p:blipFill>
        <p:spPr>
          <a:xfrm>
            <a:off x="5077110" y="3453421"/>
            <a:ext cx="2214644" cy="3321966"/>
          </a:xfrm>
          <a:prstGeom prst="rect">
            <a:avLst/>
          </a:prstGeom>
        </p:spPr>
      </p:pic>
    </p:spTree>
    <p:extLst>
      <p:ext uri="{BB962C8B-B14F-4D97-AF65-F5344CB8AC3E}">
        <p14:creationId xmlns:p14="http://schemas.microsoft.com/office/powerpoint/2010/main" val="78747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3198E7-08A9-2541-B7BD-8B866331B576}"/>
              </a:ext>
            </a:extLst>
          </p:cNvPr>
          <p:cNvSpPr>
            <a:spLocks noGrp="1"/>
          </p:cNvSpPr>
          <p:nvPr>
            <p:ph idx="1"/>
          </p:nvPr>
        </p:nvSpPr>
        <p:spPr>
          <a:xfrm>
            <a:off x="981265" y="849248"/>
            <a:ext cx="9862947" cy="5380101"/>
          </a:xfrm>
        </p:spPr>
        <p:txBody>
          <a:bodyPr>
            <a:normAutofit/>
          </a:bodyPr>
          <a:lstStyle/>
          <a:p>
            <a:r>
              <a:rPr lang="en-US" dirty="0"/>
              <a:t>“The practice of medicine is an art, not a trade; a calling, not a business; a calling in which your heart will be exercised equally with your head.”</a:t>
            </a:r>
          </a:p>
          <a:p>
            <a:r>
              <a:rPr lang="en-US" dirty="0"/>
              <a:t>“Errors in judgment must occur in the practice of an art which consists largely of balancing probabilities.”</a:t>
            </a:r>
          </a:p>
          <a:p>
            <a:r>
              <a:rPr lang="en-US" dirty="0"/>
              <a:t>“The art of the practice of medicine is to be learned only by experience; ‘tis not an inheritance; it cannot be revealed. Learn to see, learn to hear, learn to feel, learn to smell, and know that by practice alone can you become expert.”</a:t>
            </a:r>
          </a:p>
          <a:p>
            <a:pPr>
              <a:lnSpc>
                <a:spcPct val="200000"/>
              </a:lnSpc>
            </a:pPr>
            <a:r>
              <a:rPr lang="en-US" dirty="0"/>
              <a:t>Mark E. Silverman</a:t>
            </a:r>
          </a:p>
          <a:p>
            <a:endParaRPr lang="en-US" dirty="0"/>
          </a:p>
          <a:p>
            <a:pPr algn="r"/>
            <a:r>
              <a:rPr lang="en-US" i="1" dirty="0"/>
              <a:t>Deep experience is never peaceful. </a:t>
            </a:r>
          </a:p>
          <a:p>
            <a:pPr algn="r"/>
            <a:r>
              <a:rPr lang="en-US" dirty="0"/>
              <a:t>Henry James</a:t>
            </a:r>
          </a:p>
          <a:p>
            <a:endParaRPr lang="en-US" dirty="0"/>
          </a:p>
        </p:txBody>
      </p:sp>
    </p:spTree>
    <p:extLst>
      <p:ext uri="{BB962C8B-B14F-4D97-AF65-F5344CB8AC3E}">
        <p14:creationId xmlns:p14="http://schemas.microsoft.com/office/powerpoint/2010/main" val="3021577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{6888D047-64B4-A743-BA26-7B9E6C99D538}tf10001061</Template>
  <TotalTime>3149</TotalTime>
  <Words>737</Words>
  <Application>Microsoft Macintosh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 Cen MT</vt:lpstr>
      <vt:lpstr>Tw Cen MT Condensed</vt:lpstr>
      <vt:lpstr>Wingdings 3</vt:lpstr>
      <vt:lpstr>Integral</vt:lpstr>
      <vt:lpstr>Literature and medicine</vt:lpstr>
      <vt:lpstr>How can humanities be useful for medicine?</vt:lpstr>
      <vt:lpstr>How can humanities be useful for medicine</vt:lpstr>
      <vt:lpstr>Example of all three Nancy jecker, Caring for ‘Socially Undesirable’ Patients  Cambridge Quarterly Healthcare Ethics 5/4 (1996): 519-32  </vt:lpstr>
      <vt:lpstr>PowerPoint Presentation</vt:lpstr>
      <vt:lpstr>HONY!</vt:lpstr>
      <vt:lpstr>why are stories important?</vt:lpstr>
      <vt:lpstr>Literature at work</vt:lpstr>
      <vt:lpstr>PowerPoint Presentation</vt:lpstr>
      <vt:lpstr>Employment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and medicine</dc:title>
  <dc:creator>Begus, Nina</dc:creator>
  <cp:lastModifiedBy>Begus, Nina</cp:lastModifiedBy>
  <cp:revision>29</cp:revision>
  <dcterms:created xsi:type="dcterms:W3CDTF">2019-01-24T23:46:39Z</dcterms:created>
  <dcterms:modified xsi:type="dcterms:W3CDTF">2019-01-31T22:16:56Z</dcterms:modified>
</cp:coreProperties>
</file>